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6" r:id="rId2"/>
    <p:sldId id="259" r:id="rId3"/>
    <p:sldId id="257" r:id="rId4"/>
    <p:sldId id="258" r:id="rId5"/>
    <p:sldId id="260" r:id="rId6"/>
    <p:sldId id="262" r:id="rId7"/>
    <p:sldId id="264" r:id="rId8"/>
    <p:sldId id="265" r:id="rId9"/>
    <p:sldId id="267" r:id="rId10"/>
    <p:sldId id="268" r:id="rId11"/>
    <p:sldId id="269" r:id="rId12"/>
    <p:sldId id="270" r:id="rId13"/>
    <p:sldId id="271" r:id="rId14"/>
    <p:sldId id="272" r:id="rId15"/>
    <p:sldId id="273" r:id="rId16"/>
    <p:sldId id="274" r:id="rId17"/>
    <p:sldId id="275" r:id="rId18"/>
    <p:sldId id="277" r:id="rId19"/>
    <p:sldId id="278" r:id="rId20"/>
    <p:sldId id="279" r:id="rId21"/>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19E"/>
    <a:srgbClr val="FF9C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49"/>
    <p:restoredTop sz="94681"/>
  </p:normalViewPr>
  <p:slideViewPr>
    <p:cSldViewPr snapToGrid="0" snapToObjects="1">
      <p:cViewPr varScale="1">
        <p:scale>
          <a:sx n="66" d="100"/>
          <a:sy n="66" d="100"/>
        </p:scale>
        <p:origin x="84"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smtClean="0"/>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AFEFD57C-3904-2243-BFA3-4D5057487E9B}" type="datetimeFigureOut">
              <a:rPr lang="es-ES_tradnl" smtClean="0"/>
              <a:t>15/10/2017</a:t>
            </a:fld>
            <a:endParaRPr lang="es-ES_tradnl" dirty="0"/>
          </a:p>
        </p:txBody>
      </p:sp>
      <p:sp>
        <p:nvSpPr>
          <p:cNvPr id="5" name="Marcador de pie de página 4"/>
          <p:cNvSpPr>
            <a:spLocks noGrp="1"/>
          </p:cNvSpPr>
          <p:nvPr>
            <p:ph type="ftr" sz="quarter" idx="11"/>
          </p:nvPr>
        </p:nvSpPr>
        <p:spPr/>
        <p:txBody>
          <a:bodyPr/>
          <a:lstStyle/>
          <a:p>
            <a:endParaRPr lang="es-ES_tradnl" dirty="0"/>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dirty="0"/>
          </a:p>
        </p:txBody>
      </p:sp>
    </p:spTree>
    <p:extLst>
      <p:ext uri="{BB962C8B-B14F-4D97-AF65-F5344CB8AC3E}">
        <p14:creationId xmlns:p14="http://schemas.microsoft.com/office/powerpoint/2010/main" val="1915909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AFEFD57C-3904-2243-BFA3-4D5057487E9B}" type="datetimeFigureOut">
              <a:rPr lang="es-ES_tradnl" smtClean="0"/>
              <a:t>15/10/2017</a:t>
            </a:fld>
            <a:endParaRPr lang="es-ES_tradnl" dirty="0"/>
          </a:p>
        </p:txBody>
      </p:sp>
      <p:sp>
        <p:nvSpPr>
          <p:cNvPr id="5" name="Marcador de pie de página 4"/>
          <p:cNvSpPr>
            <a:spLocks noGrp="1"/>
          </p:cNvSpPr>
          <p:nvPr>
            <p:ph type="ftr" sz="quarter" idx="11"/>
          </p:nvPr>
        </p:nvSpPr>
        <p:spPr/>
        <p:txBody>
          <a:bodyPr/>
          <a:lstStyle/>
          <a:p>
            <a:endParaRPr lang="es-ES_tradnl" dirty="0"/>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dirty="0"/>
          </a:p>
        </p:txBody>
      </p:sp>
    </p:spTree>
    <p:extLst>
      <p:ext uri="{BB962C8B-B14F-4D97-AF65-F5344CB8AC3E}">
        <p14:creationId xmlns:p14="http://schemas.microsoft.com/office/powerpoint/2010/main" val="240696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AFEFD57C-3904-2243-BFA3-4D5057487E9B}" type="datetimeFigureOut">
              <a:rPr lang="es-ES_tradnl" smtClean="0"/>
              <a:t>15/10/2017</a:t>
            </a:fld>
            <a:endParaRPr lang="es-ES_tradnl" dirty="0"/>
          </a:p>
        </p:txBody>
      </p:sp>
      <p:sp>
        <p:nvSpPr>
          <p:cNvPr id="5" name="Marcador de pie de página 4"/>
          <p:cNvSpPr>
            <a:spLocks noGrp="1"/>
          </p:cNvSpPr>
          <p:nvPr>
            <p:ph type="ftr" sz="quarter" idx="11"/>
          </p:nvPr>
        </p:nvSpPr>
        <p:spPr/>
        <p:txBody>
          <a:bodyPr/>
          <a:lstStyle/>
          <a:p>
            <a:endParaRPr lang="es-ES_tradnl" dirty="0"/>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dirty="0"/>
          </a:p>
        </p:txBody>
      </p:sp>
    </p:spTree>
    <p:extLst>
      <p:ext uri="{BB962C8B-B14F-4D97-AF65-F5344CB8AC3E}">
        <p14:creationId xmlns:p14="http://schemas.microsoft.com/office/powerpoint/2010/main" val="1667897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AFEFD57C-3904-2243-BFA3-4D5057487E9B}" type="datetimeFigureOut">
              <a:rPr lang="es-ES_tradnl" smtClean="0"/>
              <a:t>15/10/2017</a:t>
            </a:fld>
            <a:endParaRPr lang="es-ES_tradnl" dirty="0"/>
          </a:p>
        </p:txBody>
      </p:sp>
      <p:sp>
        <p:nvSpPr>
          <p:cNvPr id="5" name="Marcador de pie de página 4"/>
          <p:cNvSpPr>
            <a:spLocks noGrp="1"/>
          </p:cNvSpPr>
          <p:nvPr>
            <p:ph type="ftr" sz="quarter" idx="11"/>
          </p:nvPr>
        </p:nvSpPr>
        <p:spPr/>
        <p:txBody>
          <a:bodyPr/>
          <a:lstStyle/>
          <a:p>
            <a:endParaRPr lang="es-ES_tradnl" dirty="0"/>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dirty="0"/>
          </a:p>
        </p:txBody>
      </p:sp>
    </p:spTree>
    <p:extLst>
      <p:ext uri="{BB962C8B-B14F-4D97-AF65-F5344CB8AC3E}">
        <p14:creationId xmlns:p14="http://schemas.microsoft.com/office/powerpoint/2010/main" val="1322743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AFEFD57C-3904-2243-BFA3-4D5057487E9B}" type="datetimeFigureOut">
              <a:rPr lang="es-ES_tradnl" smtClean="0"/>
              <a:t>15/10/2017</a:t>
            </a:fld>
            <a:endParaRPr lang="es-ES_tradnl" dirty="0"/>
          </a:p>
        </p:txBody>
      </p:sp>
      <p:sp>
        <p:nvSpPr>
          <p:cNvPr id="5" name="Marcador de pie de página 4"/>
          <p:cNvSpPr>
            <a:spLocks noGrp="1"/>
          </p:cNvSpPr>
          <p:nvPr>
            <p:ph type="ftr" sz="quarter" idx="11"/>
          </p:nvPr>
        </p:nvSpPr>
        <p:spPr/>
        <p:txBody>
          <a:bodyPr/>
          <a:lstStyle/>
          <a:p>
            <a:endParaRPr lang="es-ES_tradnl" dirty="0"/>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dirty="0"/>
          </a:p>
        </p:txBody>
      </p:sp>
    </p:spTree>
    <p:extLst>
      <p:ext uri="{BB962C8B-B14F-4D97-AF65-F5344CB8AC3E}">
        <p14:creationId xmlns:p14="http://schemas.microsoft.com/office/powerpoint/2010/main" val="594920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AFEFD57C-3904-2243-BFA3-4D5057487E9B}" type="datetimeFigureOut">
              <a:rPr lang="es-ES_tradnl" smtClean="0"/>
              <a:t>15/10/2017</a:t>
            </a:fld>
            <a:endParaRPr lang="es-ES_tradnl" dirty="0"/>
          </a:p>
        </p:txBody>
      </p:sp>
      <p:sp>
        <p:nvSpPr>
          <p:cNvPr id="6" name="Marcador de pie de página 5"/>
          <p:cNvSpPr>
            <a:spLocks noGrp="1"/>
          </p:cNvSpPr>
          <p:nvPr>
            <p:ph type="ftr" sz="quarter" idx="11"/>
          </p:nvPr>
        </p:nvSpPr>
        <p:spPr/>
        <p:txBody>
          <a:bodyPr/>
          <a:lstStyle/>
          <a:p>
            <a:endParaRPr lang="es-ES_tradnl" dirty="0"/>
          </a:p>
        </p:txBody>
      </p:sp>
      <p:sp>
        <p:nvSpPr>
          <p:cNvPr id="7" name="Marcador de número de diapositiva 6"/>
          <p:cNvSpPr>
            <a:spLocks noGrp="1"/>
          </p:cNvSpPr>
          <p:nvPr>
            <p:ph type="sldNum" sz="quarter" idx="12"/>
          </p:nvPr>
        </p:nvSpPr>
        <p:spPr/>
        <p:txBody>
          <a:bodyPr/>
          <a:lstStyle/>
          <a:p>
            <a:fld id="{69E36F0E-CD56-7D49-BE59-21A3219B8A88}" type="slidenum">
              <a:rPr lang="es-ES_tradnl" smtClean="0"/>
              <a:t>‹Nº›</a:t>
            </a:fld>
            <a:endParaRPr lang="es-ES_tradnl" dirty="0"/>
          </a:p>
        </p:txBody>
      </p:sp>
    </p:spTree>
    <p:extLst>
      <p:ext uri="{BB962C8B-B14F-4D97-AF65-F5344CB8AC3E}">
        <p14:creationId xmlns:p14="http://schemas.microsoft.com/office/powerpoint/2010/main" val="152310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AFEFD57C-3904-2243-BFA3-4D5057487E9B}" type="datetimeFigureOut">
              <a:rPr lang="es-ES_tradnl" smtClean="0"/>
              <a:t>15/10/2017</a:t>
            </a:fld>
            <a:endParaRPr lang="es-ES_tradnl" dirty="0"/>
          </a:p>
        </p:txBody>
      </p:sp>
      <p:sp>
        <p:nvSpPr>
          <p:cNvPr id="8" name="Marcador de pie de página 7"/>
          <p:cNvSpPr>
            <a:spLocks noGrp="1"/>
          </p:cNvSpPr>
          <p:nvPr>
            <p:ph type="ftr" sz="quarter" idx="11"/>
          </p:nvPr>
        </p:nvSpPr>
        <p:spPr/>
        <p:txBody>
          <a:bodyPr/>
          <a:lstStyle/>
          <a:p>
            <a:endParaRPr lang="es-ES_tradnl" dirty="0"/>
          </a:p>
        </p:txBody>
      </p:sp>
      <p:sp>
        <p:nvSpPr>
          <p:cNvPr id="9" name="Marcador de número de diapositiva 8"/>
          <p:cNvSpPr>
            <a:spLocks noGrp="1"/>
          </p:cNvSpPr>
          <p:nvPr>
            <p:ph type="sldNum" sz="quarter" idx="12"/>
          </p:nvPr>
        </p:nvSpPr>
        <p:spPr/>
        <p:txBody>
          <a:bodyPr/>
          <a:lstStyle/>
          <a:p>
            <a:fld id="{69E36F0E-CD56-7D49-BE59-21A3219B8A88}" type="slidenum">
              <a:rPr lang="es-ES_tradnl" smtClean="0"/>
              <a:t>‹Nº›</a:t>
            </a:fld>
            <a:endParaRPr lang="es-ES_tradnl" dirty="0"/>
          </a:p>
        </p:txBody>
      </p:sp>
    </p:spTree>
    <p:extLst>
      <p:ext uri="{BB962C8B-B14F-4D97-AF65-F5344CB8AC3E}">
        <p14:creationId xmlns:p14="http://schemas.microsoft.com/office/powerpoint/2010/main" val="89125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AFEFD57C-3904-2243-BFA3-4D5057487E9B}" type="datetimeFigureOut">
              <a:rPr lang="es-ES_tradnl" smtClean="0"/>
              <a:t>15/10/2017</a:t>
            </a:fld>
            <a:endParaRPr lang="es-ES_tradnl" dirty="0"/>
          </a:p>
        </p:txBody>
      </p:sp>
      <p:sp>
        <p:nvSpPr>
          <p:cNvPr id="4" name="Marcador de pie de página 3"/>
          <p:cNvSpPr>
            <a:spLocks noGrp="1"/>
          </p:cNvSpPr>
          <p:nvPr>
            <p:ph type="ftr" sz="quarter" idx="11"/>
          </p:nvPr>
        </p:nvSpPr>
        <p:spPr/>
        <p:txBody>
          <a:bodyPr/>
          <a:lstStyle/>
          <a:p>
            <a:endParaRPr lang="es-ES_tradnl" dirty="0"/>
          </a:p>
        </p:txBody>
      </p:sp>
      <p:sp>
        <p:nvSpPr>
          <p:cNvPr id="5" name="Marcador de número de diapositiva 4"/>
          <p:cNvSpPr>
            <a:spLocks noGrp="1"/>
          </p:cNvSpPr>
          <p:nvPr>
            <p:ph type="sldNum" sz="quarter" idx="12"/>
          </p:nvPr>
        </p:nvSpPr>
        <p:spPr/>
        <p:txBody>
          <a:bodyPr/>
          <a:lstStyle/>
          <a:p>
            <a:fld id="{69E36F0E-CD56-7D49-BE59-21A3219B8A88}" type="slidenum">
              <a:rPr lang="es-ES_tradnl" smtClean="0"/>
              <a:t>‹Nº›</a:t>
            </a:fld>
            <a:endParaRPr lang="es-ES_tradnl" dirty="0"/>
          </a:p>
        </p:txBody>
      </p:sp>
    </p:spTree>
    <p:extLst>
      <p:ext uri="{BB962C8B-B14F-4D97-AF65-F5344CB8AC3E}">
        <p14:creationId xmlns:p14="http://schemas.microsoft.com/office/powerpoint/2010/main" val="1131403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FEFD57C-3904-2243-BFA3-4D5057487E9B}" type="datetimeFigureOut">
              <a:rPr lang="es-ES_tradnl" smtClean="0"/>
              <a:t>15/10/2017</a:t>
            </a:fld>
            <a:endParaRPr lang="es-ES_tradnl" dirty="0"/>
          </a:p>
        </p:txBody>
      </p:sp>
      <p:sp>
        <p:nvSpPr>
          <p:cNvPr id="3" name="Marcador de pie de página 2"/>
          <p:cNvSpPr>
            <a:spLocks noGrp="1"/>
          </p:cNvSpPr>
          <p:nvPr>
            <p:ph type="ftr" sz="quarter" idx="11"/>
          </p:nvPr>
        </p:nvSpPr>
        <p:spPr/>
        <p:txBody>
          <a:bodyPr/>
          <a:lstStyle/>
          <a:p>
            <a:endParaRPr lang="es-ES_tradnl" dirty="0"/>
          </a:p>
        </p:txBody>
      </p:sp>
      <p:sp>
        <p:nvSpPr>
          <p:cNvPr id="4" name="Marcador de número de diapositiva 3"/>
          <p:cNvSpPr>
            <a:spLocks noGrp="1"/>
          </p:cNvSpPr>
          <p:nvPr>
            <p:ph type="sldNum" sz="quarter" idx="12"/>
          </p:nvPr>
        </p:nvSpPr>
        <p:spPr/>
        <p:txBody>
          <a:bodyPr/>
          <a:lstStyle/>
          <a:p>
            <a:fld id="{69E36F0E-CD56-7D49-BE59-21A3219B8A88}" type="slidenum">
              <a:rPr lang="es-ES_tradnl" smtClean="0"/>
              <a:t>‹Nº›</a:t>
            </a:fld>
            <a:endParaRPr lang="es-ES_tradnl" dirty="0"/>
          </a:p>
        </p:txBody>
      </p:sp>
    </p:spTree>
    <p:extLst>
      <p:ext uri="{BB962C8B-B14F-4D97-AF65-F5344CB8AC3E}">
        <p14:creationId xmlns:p14="http://schemas.microsoft.com/office/powerpoint/2010/main" val="1675943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AFEFD57C-3904-2243-BFA3-4D5057487E9B}" type="datetimeFigureOut">
              <a:rPr lang="es-ES_tradnl" smtClean="0"/>
              <a:t>15/10/2017</a:t>
            </a:fld>
            <a:endParaRPr lang="es-ES_tradnl" dirty="0"/>
          </a:p>
        </p:txBody>
      </p:sp>
      <p:sp>
        <p:nvSpPr>
          <p:cNvPr id="6" name="Marcador de pie de página 5"/>
          <p:cNvSpPr>
            <a:spLocks noGrp="1"/>
          </p:cNvSpPr>
          <p:nvPr>
            <p:ph type="ftr" sz="quarter" idx="11"/>
          </p:nvPr>
        </p:nvSpPr>
        <p:spPr/>
        <p:txBody>
          <a:bodyPr/>
          <a:lstStyle/>
          <a:p>
            <a:endParaRPr lang="es-ES_tradnl" dirty="0"/>
          </a:p>
        </p:txBody>
      </p:sp>
      <p:sp>
        <p:nvSpPr>
          <p:cNvPr id="7" name="Marcador de número de diapositiva 6"/>
          <p:cNvSpPr>
            <a:spLocks noGrp="1"/>
          </p:cNvSpPr>
          <p:nvPr>
            <p:ph type="sldNum" sz="quarter" idx="12"/>
          </p:nvPr>
        </p:nvSpPr>
        <p:spPr/>
        <p:txBody>
          <a:bodyPr/>
          <a:lstStyle/>
          <a:p>
            <a:fld id="{69E36F0E-CD56-7D49-BE59-21A3219B8A88}" type="slidenum">
              <a:rPr lang="es-ES_tradnl" smtClean="0"/>
              <a:t>‹Nº›</a:t>
            </a:fld>
            <a:endParaRPr lang="es-ES_tradnl" dirty="0"/>
          </a:p>
        </p:txBody>
      </p:sp>
    </p:spTree>
    <p:extLst>
      <p:ext uri="{BB962C8B-B14F-4D97-AF65-F5344CB8AC3E}">
        <p14:creationId xmlns:p14="http://schemas.microsoft.com/office/powerpoint/2010/main" val="1184083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AFEFD57C-3904-2243-BFA3-4D5057487E9B}" type="datetimeFigureOut">
              <a:rPr lang="es-ES_tradnl" smtClean="0"/>
              <a:t>15/10/2017</a:t>
            </a:fld>
            <a:endParaRPr lang="es-ES_tradnl" dirty="0"/>
          </a:p>
        </p:txBody>
      </p:sp>
      <p:sp>
        <p:nvSpPr>
          <p:cNvPr id="6" name="Marcador de pie de página 5"/>
          <p:cNvSpPr>
            <a:spLocks noGrp="1"/>
          </p:cNvSpPr>
          <p:nvPr>
            <p:ph type="ftr" sz="quarter" idx="11"/>
          </p:nvPr>
        </p:nvSpPr>
        <p:spPr/>
        <p:txBody>
          <a:bodyPr/>
          <a:lstStyle/>
          <a:p>
            <a:endParaRPr lang="es-ES_tradnl" dirty="0"/>
          </a:p>
        </p:txBody>
      </p:sp>
      <p:sp>
        <p:nvSpPr>
          <p:cNvPr id="7" name="Marcador de número de diapositiva 6"/>
          <p:cNvSpPr>
            <a:spLocks noGrp="1"/>
          </p:cNvSpPr>
          <p:nvPr>
            <p:ph type="sldNum" sz="quarter" idx="12"/>
          </p:nvPr>
        </p:nvSpPr>
        <p:spPr/>
        <p:txBody>
          <a:bodyPr/>
          <a:lstStyle/>
          <a:p>
            <a:fld id="{69E36F0E-CD56-7D49-BE59-21A3219B8A88}" type="slidenum">
              <a:rPr lang="es-ES_tradnl" smtClean="0"/>
              <a:t>‹Nº›</a:t>
            </a:fld>
            <a:endParaRPr lang="es-ES_tradnl" dirty="0"/>
          </a:p>
        </p:txBody>
      </p:sp>
    </p:spTree>
    <p:extLst>
      <p:ext uri="{BB962C8B-B14F-4D97-AF65-F5344CB8AC3E}">
        <p14:creationId xmlns:p14="http://schemas.microsoft.com/office/powerpoint/2010/main" val="163436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FD57C-3904-2243-BFA3-4D5057487E9B}" type="datetimeFigureOut">
              <a:rPr lang="es-ES_tradnl" smtClean="0"/>
              <a:t>15/10/2017</a:t>
            </a:fld>
            <a:endParaRPr lang="es-ES_tradnl"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36F0E-CD56-7D49-BE59-21A3219B8A88}" type="slidenum">
              <a:rPr lang="es-ES_tradnl" smtClean="0"/>
              <a:t>‹Nº›</a:t>
            </a:fld>
            <a:endParaRPr lang="es-ES_tradnl" dirty="0"/>
          </a:p>
        </p:txBody>
      </p:sp>
    </p:spTree>
    <p:extLst>
      <p:ext uri="{BB962C8B-B14F-4D97-AF65-F5344CB8AC3E}">
        <p14:creationId xmlns:p14="http://schemas.microsoft.com/office/powerpoint/2010/main" val="1732079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132763" y="1255595"/>
            <a:ext cx="10017457" cy="2852382"/>
          </a:xfrm>
        </p:spPr>
        <p:txBody>
          <a:bodyPr>
            <a:normAutofit fontScale="90000"/>
          </a:bodyPr>
          <a:lstStyle/>
          <a:p>
            <a:pPr lvl="0"/>
            <a:r>
              <a:rPr lang="es-PE" dirty="0" smtClean="0"/>
              <a:t/>
            </a:r>
            <a:br>
              <a:rPr lang="es-PE" dirty="0" smtClean="0"/>
            </a:br>
            <a:r>
              <a:rPr lang="es-PE" dirty="0"/>
              <a:t/>
            </a:r>
            <a:br>
              <a:rPr lang="es-PE" dirty="0"/>
            </a:br>
            <a:r>
              <a:rPr lang="es-PE" dirty="0" smtClean="0"/>
              <a:t/>
            </a:r>
            <a:br>
              <a:rPr lang="es-PE" dirty="0" smtClean="0"/>
            </a:br>
            <a:r>
              <a:rPr lang="es-PE" dirty="0"/>
              <a:t/>
            </a:r>
            <a:br>
              <a:rPr lang="es-PE" dirty="0"/>
            </a:br>
            <a:r>
              <a:rPr lang="es-PE" dirty="0" smtClean="0"/>
              <a:t/>
            </a:r>
            <a:br>
              <a:rPr lang="es-PE" dirty="0" smtClean="0"/>
            </a:br>
            <a:r>
              <a:rPr lang="es-PE" dirty="0"/>
              <a:t/>
            </a:r>
            <a:br>
              <a:rPr lang="es-PE" dirty="0"/>
            </a:br>
            <a:r>
              <a:rPr lang="es-PE" dirty="0" smtClean="0"/>
              <a:t/>
            </a:r>
            <a:br>
              <a:rPr lang="es-PE" dirty="0" smtClean="0"/>
            </a:br>
            <a:r>
              <a:rPr lang="es-PE" dirty="0"/>
              <a:t/>
            </a:r>
            <a:br>
              <a:rPr lang="es-PE" dirty="0"/>
            </a:br>
            <a:r>
              <a:rPr lang="es-PE" dirty="0" smtClean="0"/>
              <a:t/>
            </a:r>
            <a:br>
              <a:rPr lang="es-PE" dirty="0" smtClean="0"/>
            </a:br>
            <a:r>
              <a:rPr lang="es-PE" dirty="0"/>
              <a:t/>
            </a:r>
            <a:br>
              <a:rPr lang="es-PE" dirty="0"/>
            </a:br>
            <a:r>
              <a:rPr lang="es-PE" dirty="0" smtClean="0"/>
              <a:t/>
            </a:r>
            <a:br>
              <a:rPr lang="es-PE" dirty="0" smtClean="0"/>
            </a:br>
            <a:r>
              <a:rPr lang="es-PE" dirty="0"/>
              <a:t/>
            </a:r>
            <a:br>
              <a:rPr lang="es-PE" dirty="0"/>
            </a:br>
            <a:r>
              <a:rPr lang="es-PE" dirty="0" smtClean="0"/>
              <a:t/>
            </a:r>
            <a:br>
              <a:rPr lang="es-PE" dirty="0" smtClean="0"/>
            </a:br>
            <a:r>
              <a:rPr lang="es-PE" dirty="0"/>
              <a:t/>
            </a:r>
            <a:br>
              <a:rPr lang="es-PE" dirty="0"/>
            </a:br>
            <a:r>
              <a:rPr lang="es-PE" dirty="0" smtClean="0"/>
              <a:t/>
            </a:r>
            <a:br>
              <a:rPr lang="es-PE" dirty="0" smtClean="0"/>
            </a:br>
            <a:r>
              <a:rPr lang="es-PE" dirty="0"/>
              <a:t/>
            </a:r>
            <a:br>
              <a:rPr lang="es-PE" dirty="0"/>
            </a:br>
            <a:r>
              <a:rPr lang="es-PE" dirty="0" smtClean="0"/>
              <a:t/>
            </a:r>
            <a:br>
              <a:rPr lang="es-PE" dirty="0" smtClean="0"/>
            </a:br>
            <a:r>
              <a:rPr lang="es-PE" dirty="0" smtClean="0"/>
              <a:t/>
            </a:r>
            <a:br>
              <a:rPr lang="es-PE" dirty="0" smtClean="0"/>
            </a:br>
            <a:r>
              <a:rPr lang="es-PE" dirty="0"/>
              <a:t/>
            </a:r>
            <a:br>
              <a:rPr lang="es-PE" dirty="0"/>
            </a:br>
            <a:r>
              <a:rPr lang="es-PE" dirty="0" smtClean="0"/>
              <a:t/>
            </a:r>
            <a:br>
              <a:rPr lang="es-PE" dirty="0" smtClean="0"/>
            </a:br>
            <a:r>
              <a:rPr lang="es-PE" dirty="0"/>
              <a:t/>
            </a:r>
            <a:br>
              <a:rPr lang="es-PE" dirty="0"/>
            </a:br>
            <a:r>
              <a:rPr lang="es-PE" dirty="0" smtClean="0"/>
              <a:t/>
            </a:r>
            <a:br>
              <a:rPr lang="es-PE" dirty="0" smtClean="0"/>
            </a:br>
            <a:r>
              <a:rPr lang="es-PE" dirty="0"/>
              <a:t/>
            </a:r>
            <a:br>
              <a:rPr lang="es-PE" dirty="0"/>
            </a:br>
            <a:r>
              <a:rPr lang="es-PE" dirty="0" smtClean="0"/>
              <a:t/>
            </a:r>
            <a:br>
              <a:rPr lang="es-PE" dirty="0" smtClean="0"/>
            </a:br>
            <a:r>
              <a:rPr lang="es-PE" dirty="0"/>
              <a:t/>
            </a:r>
            <a:br>
              <a:rPr lang="es-PE" dirty="0"/>
            </a:br>
            <a:r>
              <a:rPr lang="es-PE" dirty="0" smtClean="0"/>
              <a:t/>
            </a:r>
            <a:br>
              <a:rPr lang="es-PE" dirty="0" smtClean="0"/>
            </a:br>
            <a:r>
              <a:rPr lang="es-PE" sz="4400" dirty="0" smtClean="0"/>
              <a:t>DIFICULTADES PARA LA NORMALIZACIÓN DE LA CONSERVACIÓN PREVENTIVA DE ARCHIVOS</a:t>
            </a:r>
            <a:r>
              <a:rPr lang="es-PE" sz="4400" dirty="0"/>
              <a:t/>
            </a:r>
            <a:br>
              <a:rPr lang="es-PE" sz="4400" dirty="0"/>
            </a:br>
            <a:r>
              <a:rPr lang="es-PE" sz="4400" dirty="0"/>
              <a:t/>
            </a:r>
            <a:br>
              <a:rPr lang="es-PE" sz="4400" dirty="0"/>
            </a:br>
            <a:endParaRPr lang="es-PE" sz="4400" dirty="0"/>
          </a:p>
        </p:txBody>
      </p:sp>
      <p:sp>
        <p:nvSpPr>
          <p:cNvPr id="5" name="Subtítulo 4"/>
          <p:cNvSpPr>
            <a:spLocks noGrp="1"/>
          </p:cNvSpPr>
          <p:nvPr>
            <p:ph type="subTitle" idx="1"/>
          </p:nvPr>
        </p:nvSpPr>
        <p:spPr>
          <a:xfrm>
            <a:off x="1524000" y="4229835"/>
            <a:ext cx="9144000" cy="1655762"/>
          </a:xfrm>
        </p:spPr>
        <p:txBody>
          <a:bodyPr>
            <a:normAutofit fontScale="55000" lnSpcReduction="20000"/>
          </a:bodyPr>
          <a:lstStyle/>
          <a:p>
            <a:r>
              <a:rPr lang="es-ES_tradnl" sz="5800" b="1" dirty="0" smtClean="0">
                <a:solidFill>
                  <a:prstClr val="black"/>
                </a:solidFill>
                <a:latin typeface="Calibri Light" panose="020F0302020204030204"/>
                <a:ea typeface="+mj-ea"/>
                <a:cs typeface="+mj-cs"/>
              </a:rPr>
              <a:t>Autor</a:t>
            </a:r>
            <a:r>
              <a:rPr lang="es-ES_tradnl" sz="5800" b="1" dirty="0">
                <a:solidFill>
                  <a:prstClr val="black"/>
                </a:solidFill>
                <a:latin typeface="Calibri Light" panose="020F0302020204030204"/>
                <a:ea typeface="+mj-ea"/>
                <a:cs typeface="+mj-cs"/>
              </a:rPr>
              <a:t>: Luis Guillermo Núñez </a:t>
            </a:r>
            <a:r>
              <a:rPr lang="es-ES_tradnl" sz="5800" b="1" dirty="0" smtClean="0">
                <a:solidFill>
                  <a:prstClr val="black"/>
                </a:solidFill>
                <a:latin typeface="Calibri Light" panose="020F0302020204030204"/>
                <a:ea typeface="+mj-ea"/>
                <a:cs typeface="+mj-cs"/>
              </a:rPr>
              <a:t>Soto</a:t>
            </a:r>
          </a:p>
          <a:p>
            <a:r>
              <a:rPr lang="es-ES_tradnl" sz="3600" dirty="0" smtClean="0">
                <a:solidFill>
                  <a:prstClr val="black"/>
                </a:solidFill>
                <a:latin typeface="Calibri Light" panose="020F0302020204030204"/>
                <a:ea typeface="+mj-ea"/>
                <a:cs typeface="+mj-cs"/>
              </a:rPr>
              <a:t>UNIVERSIDAD NACIONAL MAYOR DE SAN MARCOS</a:t>
            </a:r>
            <a:r>
              <a:rPr lang="es-PE" sz="3600" dirty="0">
                <a:solidFill>
                  <a:prstClr val="black"/>
                </a:solidFill>
                <a:latin typeface="Calibri Light" panose="020F0302020204030204"/>
                <a:ea typeface="+mj-ea"/>
                <a:cs typeface="+mj-cs"/>
              </a:rPr>
              <a:t/>
            </a:r>
            <a:br>
              <a:rPr lang="es-PE" sz="3600" dirty="0">
                <a:solidFill>
                  <a:prstClr val="black"/>
                </a:solidFill>
                <a:latin typeface="Calibri Light" panose="020F0302020204030204"/>
                <a:ea typeface="+mj-ea"/>
                <a:cs typeface="+mj-cs"/>
              </a:rPr>
            </a:br>
            <a:endParaRPr lang="es-PE" sz="3600" dirty="0" smtClean="0"/>
          </a:p>
          <a:p>
            <a:endParaRPr lang="es-PE" dirty="0"/>
          </a:p>
          <a:p>
            <a:r>
              <a:rPr lang="es-PE" sz="3300" dirty="0" smtClean="0"/>
              <a:t>Correo</a:t>
            </a:r>
            <a:r>
              <a:rPr lang="es-PE" sz="3300" dirty="0"/>
              <a:t>: lgnunezs@gmail.com</a:t>
            </a:r>
          </a:p>
        </p:txBody>
      </p:sp>
    </p:spTree>
    <p:extLst>
      <p:ext uri="{BB962C8B-B14F-4D97-AF65-F5344CB8AC3E}">
        <p14:creationId xmlns:p14="http://schemas.microsoft.com/office/powerpoint/2010/main" val="713566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1400" y="1162843"/>
            <a:ext cx="10515600" cy="1325563"/>
          </a:xfrm>
        </p:spPr>
        <p:txBody>
          <a:bodyPr/>
          <a:lstStyle/>
          <a:p>
            <a:r>
              <a:rPr lang="es-MX" dirty="0" smtClean="0"/>
              <a:t>TEMPERATURA</a:t>
            </a:r>
            <a:endParaRPr lang="es-MX" dirty="0"/>
          </a:p>
        </p:txBody>
      </p:sp>
      <p:sp>
        <p:nvSpPr>
          <p:cNvPr id="3" name="2 Marcador de contenido"/>
          <p:cNvSpPr>
            <a:spLocks noGrp="1"/>
          </p:cNvSpPr>
          <p:nvPr>
            <p:ph idx="1"/>
          </p:nvPr>
        </p:nvSpPr>
        <p:spPr>
          <a:xfrm>
            <a:off x="838200" y="2830285"/>
            <a:ext cx="10515600" cy="3346677"/>
          </a:xfrm>
        </p:spPr>
        <p:txBody>
          <a:bodyPr/>
          <a:lstStyle/>
          <a:p>
            <a:pPr algn="just"/>
            <a:r>
              <a:rPr lang="es-MX" dirty="0"/>
              <a:t> S</a:t>
            </a:r>
            <a:r>
              <a:rPr lang="es-MX" dirty="0" smtClean="0"/>
              <a:t>e </a:t>
            </a:r>
            <a:r>
              <a:rPr lang="es-MX" dirty="0"/>
              <a:t>pueden identificar tres formas de temperatura incorrecta: las demasiado bajas, las demasiado altas y las fluctuaciones en la temperatura.</a:t>
            </a:r>
          </a:p>
          <a:p>
            <a:endParaRPr lang="es-MX" dirty="0"/>
          </a:p>
        </p:txBody>
      </p:sp>
    </p:spTree>
    <p:extLst>
      <p:ext uri="{BB962C8B-B14F-4D97-AF65-F5344CB8AC3E}">
        <p14:creationId xmlns:p14="http://schemas.microsoft.com/office/powerpoint/2010/main" val="4246686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0" y="1516062"/>
            <a:ext cx="10515600" cy="1325563"/>
          </a:xfrm>
        </p:spPr>
        <p:txBody>
          <a:bodyPr/>
          <a:lstStyle/>
          <a:p>
            <a:r>
              <a:rPr lang="es-MX" dirty="0" smtClean="0"/>
              <a:t>HUMEDAD RELATIVA</a:t>
            </a:r>
            <a:endParaRPr lang="es-MX" dirty="0"/>
          </a:p>
        </p:txBody>
      </p:sp>
      <p:sp>
        <p:nvSpPr>
          <p:cNvPr id="3" name="2 Marcador de contenido"/>
          <p:cNvSpPr>
            <a:spLocks noGrp="1"/>
          </p:cNvSpPr>
          <p:nvPr>
            <p:ph idx="1"/>
          </p:nvPr>
        </p:nvSpPr>
        <p:spPr>
          <a:xfrm>
            <a:off x="722086" y="2841625"/>
            <a:ext cx="10515600" cy="4351338"/>
          </a:xfrm>
        </p:spPr>
        <p:txBody>
          <a:bodyPr/>
          <a:lstStyle/>
          <a:p>
            <a:pPr algn="just"/>
            <a:r>
              <a:rPr lang="es-MX" dirty="0"/>
              <a:t> La normas para fluctuaciones de± </a:t>
            </a:r>
            <a:r>
              <a:rPr lang="es-MX" dirty="0" smtClean="0"/>
              <a:t>5% </a:t>
            </a:r>
            <a:r>
              <a:rPr lang="es-MX" dirty="0"/>
              <a:t>HR, inicialmente una simple consideración cauta y conservadora, fue imposible de alcanzar en la vida real. </a:t>
            </a:r>
            <a:r>
              <a:rPr lang="es-MX" dirty="0" smtClean="0"/>
              <a:t>Cabe  preguntarnos: </a:t>
            </a:r>
            <a:r>
              <a:rPr lang="es-MX" dirty="0"/>
              <a:t>¿por qué esos números? ¿Cuán importantes son las desviaciones, dadas las dificultades implícitas en controlarlas?</a:t>
            </a:r>
          </a:p>
          <a:p>
            <a:endParaRPr lang="es-MX" dirty="0"/>
          </a:p>
        </p:txBody>
      </p:sp>
    </p:spTree>
    <p:extLst>
      <p:ext uri="{BB962C8B-B14F-4D97-AF65-F5344CB8AC3E}">
        <p14:creationId xmlns:p14="http://schemas.microsoft.com/office/powerpoint/2010/main" val="876878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3971" y="1410153"/>
            <a:ext cx="10515600" cy="1325563"/>
          </a:xfrm>
        </p:spPr>
        <p:txBody>
          <a:bodyPr/>
          <a:lstStyle/>
          <a:p>
            <a:r>
              <a:rPr lang="es-MX" dirty="0" smtClean="0"/>
              <a:t>Según </a:t>
            </a:r>
            <a:r>
              <a:rPr lang="es-MX" dirty="0" err="1" smtClean="0"/>
              <a:t>Michalski</a:t>
            </a:r>
            <a:r>
              <a:rPr lang="es-MX" dirty="0" smtClean="0"/>
              <a:t> (ICC):</a:t>
            </a:r>
            <a:endParaRPr lang="es-MX" dirty="0"/>
          </a:p>
        </p:txBody>
      </p:sp>
      <p:sp>
        <p:nvSpPr>
          <p:cNvPr id="3" name="2 Marcador de contenido"/>
          <p:cNvSpPr>
            <a:spLocks noGrp="1"/>
          </p:cNvSpPr>
          <p:nvPr>
            <p:ph idx="1"/>
          </p:nvPr>
        </p:nvSpPr>
        <p:spPr>
          <a:xfrm>
            <a:off x="838200" y="2841625"/>
            <a:ext cx="10515600" cy="4351338"/>
          </a:xfrm>
        </p:spPr>
        <p:txBody>
          <a:bodyPr/>
          <a:lstStyle/>
          <a:p>
            <a:pPr algn="just"/>
            <a:r>
              <a:rPr lang="es-MX" dirty="0"/>
              <a:t>En nuestra experiencia, los ejemplos de humedad relativa incorrecta en museos caben </a:t>
            </a:r>
            <a:r>
              <a:rPr lang="es-MX" dirty="0" smtClean="0"/>
              <a:t>dentro </a:t>
            </a:r>
            <a:r>
              <a:rPr lang="es-MX" dirty="0"/>
              <a:t>de cuatro categorías: húmedo; inferior o superior al valor crítico; todo valor por encima de 0%; y fluctuaciones en la humedad. Cada tipo incorrecto de HR se aplica a cierta clase de objetos, y cada cual produce un tipo diferente de deterioro. </a:t>
            </a:r>
          </a:p>
        </p:txBody>
      </p:sp>
    </p:spTree>
    <p:extLst>
      <p:ext uri="{BB962C8B-B14F-4D97-AF65-F5344CB8AC3E}">
        <p14:creationId xmlns:p14="http://schemas.microsoft.com/office/powerpoint/2010/main" val="391134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MX" dirty="0"/>
              <a:t>En vez de estipular un valor "correcto" de humedad que sirva para todas las situaciones e imposible de alcanzar, los científicos del ICC han esquematizado los distintos valores de humedad incorrectos y han enfatizado los beneficios de cada nivel de control conseguido. En términos generales, se trata de regresar al sentido común, evitando los extremos y respaldado (más que dominado) por los datos científicos relacionados con los efectos más sutiles.</a:t>
            </a:r>
          </a:p>
          <a:p>
            <a:endParaRPr lang="es-MX" dirty="0"/>
          </a:p>
        </p:txBody>
      </p:sp>
    </p:spTree>
    <p:extLst>
      <p:ext uri="{BB962C8B-B14F-4D97-AF65-F5344CB8AC3E}">
        <p14:creationId xmlns:p14="http://schemas.microsoft.com/office/powerpoint/2010/main" val="30233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38200" y="2638425"/>
            <a:ext cx="10515600" cy="4351338"/>
          </a:xfrm>
        </p:spPr>
        <p:txBody>
          <a:bodyPr/>
          <a:lstStyle/>
          <a:p>
            <a:pPr algn="just"/>
            <a:r>
              <a:rPr lang="es-MX" dirty="0"/>
              <a:t> Por lo tanto, la cuestión se convierte en: ¿cómo reconocer todos los valores críticos? El enfoque más sencillo es revisar la historia local: ¿cual es la mayor fluctuación que ha durado el tiempo suficiente para que toda la colección reaccionase? Ese es el máximo nivel de fluctuación que van a aguantar las colecciones.</a:t>
            </a:r>
          </a:p>
        </p:txBody>
      </p:sp>
    </p:spTree>
    <p:extLst>
      <p:ext uri="{BB962C8B-B14F-4D97-AF65-F5344CB8AC3E}">
        <p14:creationId xmlns:p14="http://schemas.microsoft.com/office/powerpoint/2010/main" val="4027574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38200" y="2681967"/>
            <a:ext cx="10515600" cy="4351338"/>
          </a:xfrm>
        </p:spPr>
        <p:txBody>
          <a:bodyPr/>
          <a:lstStyle/>
          <a:p>
            <a:pPr algn="just"/>
            <a:r>
              <a:rPr lang="es-MX" dirty="0"/>
              <a:t> El cambio mayor en política de conservación es el reconocimiento de que el gran gasto de recursos que se necesita para conseguir ± 5% en el control de HR, en vez de un ± 20% HR trae consigo modestos beneficios en relación al deterioro causado por la humedad</a:t>
            </a:r>
            <a:r>
              <a:rPr lang="es-MX" dirty="0" smtClean="0"/>
              <a:t>.</a:t>
            </a:r>
            <a:endParaRPr lang="es-MX" dirty="0"/>
          </a:p>
        </p:txBody>
      </p:sp>
    </p:spTree>
    <p:extLst>
      <p:ext uri="{BB962C8B-B14F-4D97-AF65-F5344CB8AC3E}">
        <p14:creationId xmlns:p14="http://schemas.microsoft.com/office/powerpoint/2010/main" val="4266461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MX" dirty="0" smtClean="0"/>
              <a:t>La </a:t>
            </a:r>
            <a:r>
              <a:rPr lang="es-MX" dirty="0"/>
              <a:t>aseveración de que la mayoría de los objetos no se van a deteriorar si no se siguen las antiguas normas constituye una gran liberación para muchas instituciones, lo cual no quiere decir que se olvide de un control ambiental, ya que como sabemos es la medida más importante para la preservación de las colecciones, sino que se aborde la cuestión de un modo realista e individual de acuerdo a las condiciones de la institución, sus posibilidades y la naturaleza y estado de las colecciones.</a:t>
            </a:r>
          </a:p>
        </p:txBody>
      </p:sp>
    </p:spTree>
    <p:extLst>
      <p:ext uri="{BB962C8B-B14F-4D97-AF65-F5344CB8AC3E}">
        <p14:creationId xmlns:p14="http://schemas.microsoft.com/office/powerpoint/2010/main" val="133150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Direction du </a:t>
            </a:r>
            <a:r>
              <a:rPr lang="es-MX" dirty="0"/>
              <a:t>l</a:t>
            </a:r>
            <a:r>
              <a:rPr lang="es-MX" dirty="0" smtClean="0"/>
              <a:t>ivre et de la lecture </a:t>
            </a:r>
            <a:endParaRPr lang="es-MX" dirty="0"/>
          </a:p>
        </p:txBody>
      </p:sp>
      <p:pic>
        <p:nvPicPr>
          <p:cNvPr id="4" name="3 Marcador de contenido"/>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51584" y="1556792"/>
            <a:ext cx="7632848" cy="4824536"/>
          </a:xfrm>
        </p:spPr>
      </p:pic>
    </p:spTree>
    <p:extLst>
      <p:ext uri="{BB962C8B-B14F-4D97-AF65-F5344CB8AC3E}">
        <p14:creationId xmlns:p14="http://schemas.microsoft.com/office/powerpoint/2010/main" val="25700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
            </a:r>
            <a:br>
              <a:rPr lang="es-PE" dirty="0" smtClean="0"/>
            </a:br>
            <a:r>
              <a:rPr lang="es-PE" dirty="0" smtClean="0"/>
              <a:t>Conclusiones </a:t>
            </a:r>
            <a:r>
              <a:rPr lang="es-PE" dirty="0"/>
              <a:t>y recomendaciones</a:t>
            </a:r>
          </a:p>
        </p:txBody>
      </p:sp>
      <p:sp>
        <p:nvSpPr>
          <p:cNvPr id="3" name="Marcador de contenido 2"/>
          <p:cNvSpPr>
            <a:spLocks noGrp="1"/>
          </p:cNvSpPr>
          <p:nvPr>
            <p:ph idx="1"/>
          </p:nvPr>
        </p:nvSpPr>
        <p:spPr/>
        <p:txBody>
          <a:bodyPr/>
          <a:lstStyle/>
          <a:p>
            <a:r>
              <a:rPr lang="es-ES_tradnl" dirty="0"/>
              <a:t>La conservación ha intentado, desde hace larga data,  afianzarse como una ciencia formal. Desde sus inicios los conservadores fundamentalmente de museos basaron sus investigaciones bajo los postulados de un empirismo </a:t>
            </a:r>
            <a:r>
              <a:rPr lang="es-ES_tradnl" dirty="0" smtClean="0"/>
              <a:t>lógico.</a:t>
            </a:r>
          </a:p>
          <a:p>
            <a:r>
              <a:rPr lang="es-ES_tradnl" dirty="0"/>
              <a:t>El problema que se presenta es que se ha asentado una idea mecanicista de los problemas de la conservación, a un determinado problema, una solución empírica, con la carencia de una visión integral del problema y su aplicación sin distinguir realidades distintas.</a:t>
            </a:r>
            <a:endParaRPr lang="es-PE" dirty="0"/>
          </a:p>
          <a:p>
            <a:endParaRPr lang="es-PE" dirty="0"/>
          </a:p>
        </p:txBody>
      </p:sp>
    </p:spTree>
    <p:extLst>
      <p:ext uri="{BB962C8B-B14F-4D97-AF65-F5344CB8AC3E}">
        <p14:creationId xmlns:p14="http://schemas.microsoft.com/office/powerpoint/2010/main" val="1801586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dirty="0"/>
          </a:p>
        </p:txBody>
      </p:sp>
      <p:sp>
        <p:nvSpPr>
          <p:cNvPr id="3" name="Marcador de contenido 2"/>
          <p:cNvSpPr>
            <a:spLocks noGrp="1"/>
          </p:cNvSpPr>
          <p:nvPr>
            <p:ph idx="1"/>
          </p:nvPr>
        </p:nvSpPr>
        <p:spPr/>
        <p:txBody>
          <a:bodyPr>
            <a:normAutofit fontScale="92500" lnSpcReduction="10000"/>
          </a:bodyPr>
          <a:lstStyle/>
          <a:p>
            <a:r>
              <a:rPr lang="es-ES_tradnl" dirty="0"/>
              <a:t>. Hemos asumido que el control climático adoptando valores aparentemente universales de temperatura y humedad relativa, implica un acondicionamiento mecanizado, cual sistema automático, sin embargo la experiencia nos ha demostrado que dichos sistemas fallan.</a:t>
            </a:r>
            <a:endParaRPr lang="es-PE" dirty="0"/>
          </a:p>
          <a:p>
            <a:r>
              <a:rPr lang="es-ES_tradnl" dirty="0"/>
              <a:t>Pero, nos preguntamos hasta qué punto es posible  normalizar las acciones en el ámbito de la conservación preventiva  que nos permita asegurar la protección de los materiales de archivos y bibliotecas dado que reconocemos la diversidad de documentos que tienen características diferentes en cuanto a su formato y soporte, adicionalmente la diversidad de su entorno, en tanto responden a realidades distintas, esto es a condiciones de almacenamiento y problemática ambiental, entre otros aspectos.</a:t>
            </a:r>
            <a:endParaRPr lang="es-PE" dirty="0"/>
          </a:p>
          <a:p>
            <a:endParaRPr lang="es-PE" dirty="0"/>
          </a:p>
        </p:txBody>
      </p:sp>
    </p:spTree>
    <p:extLst>
      <p:ext uri="{BB962C8B-B14F-4D97-AF65-F5344CB8AC3E}">
        <p14:creationId xmlns:p14="http://schemas.microsoft.com/office/powerpoint/2010/main" val="1713371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2423885"/>
            <a:ext cx="10515600" cy="3753077"/>
          </a:xfrm>
        </p:spPr>
        <p:txBody>
          <a:bodyPr>
            <a:normAutofit/>
          </a:bodyPr>
          <a:lstStyle/>
          <a:p>
            <a:pPr algn="just"/>
            <a:r>
              <a:rPr lang="es-ES" dirty="0"/>
              <a:t>Las primeras </a:t>
            </a:r>
            <a:r>
              <a:rPr lang="es-ES" dirty="0" smtClean="0"/>
              <a:t>publicaciones hacen </a:t>
            </a:r>
            <a:r>
              <a:rPr lang="es-ES" dirty="0"/>
              <a:t>referencia  a elecciones de valores sin base ni demostración </a:t>
            </a:r>
            <a:r>
              <a:rPr lang="es-ES" dirty="0" smtClean="0"/>
              <a:t>científica, </a:t>
            </a:r>
            <a:r>
              <a:rPr lang="es-ES" dirty="0"/>
              <a:t>más bien desde un simple punto de vista empírico y arbitrario, incluso se podría decir prudente, ya que la tecnología de la época limitaba las posibilidades de alcanzar mediante  la climatización artificial ciertos valores extremos (y a su vez recomendables).</a:t>
            </a:r>
            <a:endParaRPr lang="es-PE" dirty="0"/>
          </a:p>
          <a:p>
            <a:endParaRPr lang="es-PE" dirty="0"/>
          </a:p>
          <a:p>
            <a:endParaRPr lang="es-PE" dirty="0"/>
          </a:p>
        </p:txBody>
      </p:sp>
    </p:spTree>
    <p:extLst>
      <p:ext uri="{BB962C8B-B14F-4D97-AF65-F5344CB8AC3E}">
        <p14:creationId xmlns:p14="http://schemas.microsoft.com/office/powerpoint/2010/main" val="1666623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_tradnl" dirty="0"/>
              <a:t>Por tanto, es imprescindible replantear la labor de la conservación preventiva que permita la adopción de criterios válidos, incidiendo en los criterios desarrollados en los últimos años por la conservación preventiva: la historia del objeto, el material y las posibilidades del museo, biblioteca o archivo (en términos de infraestructura, equipos, presupuesto y mantenimiento).</a:t>
            </a:r>
            <a:endParaRPr lang="es-PE" dirty="0"/>
          </a:p>
          <a:p>
            <a:pPr marL="0" indent="0">
              <a:buNone/>
            </a:pPr>
            <a:endParaRPr lang="es-PE" dirty="0"/>
          </a:p>
        </p:txBody>
      </p:sp>
    </p:spTree>
    <p:extLst>
      <p:ext uri="{BB962C8B-B14F-4D97-AF65-F5344CB8AC3E}">
        <p14:creationId xmlns:p14="http://schemas.microsoft.com/office/powerpoint/2010/main" val="2420664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17600"/>
            <a:ext cx="10515600" cy="573088"/>
          </a:xfrm>
        </p:spPr>
        <p:txBody>
          <a:bodyPr>
            <a:normAutofit fontScale="90000"/>
          </a:bodyPr>
          <a:lstStyle/>
          <a:p>
            <a:r>
              <a:rPr lang="es-PE" dirty="0" smtClean="0"/>
              <a:t>ALGUNAS REFERENCIAS</a:t>
            </a:r>
            <a:endParaRPr lang="es-PE" dirty="0"/>
          </a:p>
        </p:txBody>
      </p:sp>
      <p:sp>
        <p:nvSpPr>
          <p:cNvPr id="3" name="Marcador de contenido 2"/>
          <p:cNvSpPr>
            <a:spLocks noGrp="1"/>
          </p:cNvSpPr>
          <p:nvPr>
            <p:ph idx="1"/>
          </p:nvPr>
        </p:nvSpPr>
        <p:spPr/>
        <p:txBody>
          <a:bodyPr>
            <a:normAutofit/>
          </a:bodyPr>
          <a:lstStyle/>
          <a:p>
            <a:r>
              <a:rPr lang="es-PE" dirty="0" smtClean="0"/>
              <a:t>1905 – Friedrich </a:t>
            </a:r>
            <a:r>
              <a:rPr lang="es-PE" dirty="0" err="1" smtClean="0"/>
              <a:t>Rathgen</a:t>
            </a:r>
            <a:r>
              <a:rPr lang="es-PE" dirty="0" smtClean="0"/>
              <a:t>: </a:t>
            </a:r>
            <a:r>
              <a:rPr lang="es-PE" dirty="0" err="1" smtClean="0"/>
              <a:t>The</a:t>
            </a:r>
            <a:r>
              <a:rPr lang="es-PE" dirty="0" smtClean="0"/>
              <a:t> </a:t>
            </a:r>
            <a:r>
              <a:rPr lang="es-PE" dirty="0" err="1"/>
              <a:t>P</a:t>
            </a:r>
            <a:r>
              <a:rPr lang="es-PE" dirty="0" err="1" smtClean="0"/>
              <a:t>reservation</a:t>
            </a:r>
            <a:r>
              <a:rPr lang="es-PE" dirty="0" smtClean="0"/>
              <a:t> of </a:t>
            </a:r>
            <a:r>
              <a:rPr lang="es-PE" dirty="0" err="1" smtClean="0"/>
              <a:t>Antiquies</a:t>
            </a:r>
            <a:r>
              <a:rPr lang="es-PE" dirty="0" smtClean="0"/>
              <a:t>.</a:t>
            </a:r>
          </a:p>
          <a:p>
            <a:r>
              <a:rPr lang="es-PE" dirty="0" smtClean="0"/>
              <a:t>1933 – G. </a:t>
            </a:r>
            <a:r>
              <a:rPr lang="es-PE" dirty="0" err="1" smtClean="0"/>
              <a:t>Rosenberg</a:t>
            </a:r>
            <a:r>
              <a:rPr lang="es-PE" dirty="0" smtClean="0"/>
              <a:t>: </a:t>
            </a:r>
            <a:r>
              <a:rPr lang="es-PE" dirty="0" err="1" smtClean="0"/>
              <a:t>Antiquities</a:t>
            </a:r>
            <a:r>
              <a:rPr lang="es-PE" dirty="0" smtClean="0"/>
              <a:t> and </a:t>
            </a:r>
            <a:r>
              <a:rPr lang="es-PE" dirty="0" err="1" smtClean="0"/>
              <a:t>humidity</a:t>
            </a:r>
            <a:r>
              <a:rPr lang="es-PE" dirty="0" smtClean="0"/>
              <a:t>” en </a:t>
            </a:r>
            <a:r>
              <a:rPr lang="es-PE" dirty="0" err="1" smtClean="0"/>
              <a:t>Museum</a:t>
            </a:r>
            <a:r>
              <a:rPr lang="es-PE" dirty="0" smtClean="0"/>
              <a:t> </a:t>
            </a:r>
            <a:r>
              <a:rPr lang="es-PE" dirty="0" err="1" smtClean="0"/>
              <a:t>Journal</a:t>
            </a:r>
            <a:r>
              <a:rPr lang="es-PE" dirty="0" smtClean="0"/>
              <a:t>  33.</a:t>
            </a:r>
          </a:p>
          <a:p>
            <a:r>
              <a:rPr lang="es-PE" dirty="0" smtClean="0"/>
              <a:t>1934 – Se instaló el primer sistema de aire acondicionado, en un museo en Europa.</a:t>
            </a:r>
          </a:p>
          <a:p>
            <a:r>
              <a:rPr lang="es-PE" dirty="0" smtClean="0"/>
              <a:t>1936 – Paul </a:t>
            </a:r>
            <a:r>
              <a:rPr lang="es-PE" dirty="0" err="1" smtClean="0"/>
              <a:t>Coremans</a:t>
            </a:r>
            <a:r>
              <a:rPr lang="es-PE" dirty="0" smtClean="0"/>
              <a:t>: “Air </a:t>
            </a:r>
            <a:r>
              <a:rPr lang="es-PE" dirty="0" err="1" smtClean="0"/>
              <a:t>conditioning</a:t>
            </a:r>
            <a:r>
              <a:rPr lang="es-PE" dirty="0" smtClean="0"/>
              <a:t> in </a:t>
            </a:r>
            <a:r>
              <a:rPr lang="es-PE" dirty="0" err="1" smtClean="0"/>
              <a:t>museums</a:t>
            </a:r>
            <a:r>
              <a:rPr lang="es-PE" dirty="0" smtClean="0"/>
              <a:t>” en </a:t>
            </a:r>
            <a:r>
              <a:rPr lang="es-PE" dirty="0" err="1" smtClean="0"/>
              <a:t>Museums</a:t>
            </a:r>
            <a:r>
              <a:rPr lang="es-PE" dirty="0" smtClean="0"/>
              <a:t> </a:t>
            </a:r>
            <a:r>
              <a:rPr lang="es-PE" dirty="0" err="1" smtClean="0"/>
              <a:t>Journal</a:t>
            </a:r>
            <a:r>
              <a:rPr lang="es-PE" dirty="0" smtClean="0"/>
              <a:t> 36.</a:t>
            </a:r>
          </a:p>
          <a:p>
            <a:r>
              <a:rPr lang="es-PE" dirty="0" smtClean="0"/>
              <a:t>1960 – </a:t>
            </a:r>
            <a:r>
              <a:rPr lang="es-PE" dirty="0" err="1" smtClean="0"/>
              <a:t>Museum</a:t>
            </a:r>
            <a:r>
              <a:rPr lang="es-PE" dirty="0"/>
              <a:t> </a:t>
            </a:r>
            <a:r>
              <a:rPr lang="es-PE" dirty="0" smtClean="0"/>
              <a:t>(</a:t>
            </a:r>
            <a:r>
              <a:rPr lang="es-PE" dirty="0" err="1" smtClean="0"/>
              <a:t>Vol.XIII</a:t>
            </a:r>
            <a:r>
              <a:rPr lang="es-PE" dirty="0" smtClean="0"/>
              <a:t>, no. 4) “Climatología y conservación en museos” </a:t>
            </a:r>
            <a:endParaRPr lang="es-PE" dirty="0"/>
          </a:p>
        </p:txBody>
      </p:sp>
    </p:spTree>
    <p:extLst>
      <p:ext uri="{BB962C8B-B14F-4D97-AF65-F5344CB8AC3E}">
        <p14:creationId xmlns:p14="http://schemas.microsoft.com/office/powerpoint/2010/main" val="810812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PE" dirty="0" smtClean="0"/>
              <a:t>1978 – </a:t>
            </a:r>
            <a:r>
              <a:rPr lang="es-PE" dirty="0" err="1" smtClean="0"/>
              <a:t>Garry</a:t>
            </a:r>
            <a:r>
              <a:rPr lang="es-PE" dirty="0" smtClean="0"/>
              <a:t> Thomson: “</a:t>
            </a:r>
            <a:r>
              <a:rPr lang="es-PE" dirty="0" err="1" smtClean="0"/>
              <a:t>The</a:t>
            </a:r>
            <a:r>
              <a:rPr lang="es-PE" dirty="0" smtClean="0"/>
              <a:t> </a:t>
            </a:r>
            <a:r>
              <a:rPr lang="es-PE" dirty="0" err="1"/>
              <a:t>M</a:t>
            </a:r>
            <a:r>
              <a:rPr lang="es-PE" dirty="0" err="1" smtClean="0"/>
              <a:t>useum</a:t>
            </a:r>
            <a:r>
              <a:rPr lang="es-PE" dirty="0" smtClean="0"/>
              <a:t> </a:t>
            </a:r>
            <a:r>
              <a:rPr lang="es-PE" dirty="0" err="1" smtClean="0"/>
              <a:t>Environment</a:t>
            </a:r>
            <a:r>
              <a:rPr lang="es-PE" dirty="0" smtClean="0"/>
              <a:t>”.</a:t>
            </a:r>
          </a:p>
          <a:p>
            <a:r>
              <a:rPr lang="es-PE" dirty="0" smtClean="0"/>
              <a:t>1982 – </a:t>
            </a:r>
            <a:r>
              <a:rPr lang="es-PE" dirty="0" err="1" smtClean="0"/>
              <a:t>Museum</a:t>
            </a:r>
            <a:r>
              <a:rPr lang="es-PE" dirty="0" smtClean="0"/>
              <a:t>: “La conservación: un desafío a la profesión”</a:t>
            </a:r>
          </a:p>
          <a:p>
            <a:r>
              <a:rPr lang="es-PE" dirty="0" smtClean="0"/>
              <a:t>1986 - Philip Ward: “La conservación del patrimonio: carrera contra el reloj”</a:t>
            </a:r>
          </a:p>
          <a:p>
            <a:r>
              <a:rPr lang="es-PE" dirty="0" smtClean="0"/>
              <a:t>1994 – </a:t>
            </a:r>
            <a:r>
              <a:rPr lang="es-PE" dirty="0" err="1" smtClean="0"/>
              <a:t>Otawa</a:t>
            </a:r>
            <a:r>
              <a:rPr lang="es-PE" dirty="0" smtClean="0"/>
              <a:t> : Congreso de </a:t>
            </a:r>
            <a:r>
              <a:rPr lang="es-PE" dirty="0" smtClean="0"/>
              <a:t>IIC – Publicación  del Instituto </a:t>
            </a:r>
            <a:r>
              <a:rPr lang="es-PE" dirty="0" err="1" smtClean="0"/>
              <a:t>Smithsoniano</a:t>
            </a:r>
            <a:r>
              <a:rPr lang="es-PE" dirty="0" smtClean="0"/>
              <a:t>.</a:t>
            </a:r>
            <a:endParaRPr lang="es-PE" dirty="0" smtClean="0"/>
          </a:p>
          <a:p>
            <a:endParaRPr lang="es-PE" dirty="0"/>
          </a:p>
        </p:txBody>
      </p:sp>
    </p:spTree>
    <p:extLst>
      <p:ext uri="{BB962C8B-B14F-4D97-AF65-F5344CB8AC3E}">
        <p14:creationId xmlns:p14="http://schemas.microsoft.com/office/powerpoint/2010/main" val="2475845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07572" y="1294040"/>
            <a:ext cx="10515600" cy="1325563"/>
          </a:xfrm>
        </p:spPr>
        <p:txBody>
          <a:bodyPr/>
          <a:lstStyle/>
          <a:p>
            <a:r>
              <a:rPr lang="es-MX" dirty="0" smtClean="0"/>
              <a:t>Parámetros </a:t>
            </a:r>
            <a:endParaRPr lang="es-MX" dirty="0"/>
          </a:p>
        </p:txBody>
      </p:sp>
      <p:sp>
        <p:nvSpPr>
          <p:cNvPr id="3" name="2 Marcador de contenido"/>
          <p:cNvSpPr>
            <a:spLocks noGrp="1"/>
          </p:cNvSpPr>
          <p:nvPr>
            <p:ph idx="1"/>
          </p:nvPr>
        </p:nvSpPr>
        <p:spPr>
          <a:xfrm>
            <a:off x="838200" y="3120571"/>
            <a:ext cx="10515600" cy="3056392"/>
          </a:xfrm>
        </p:spPr>
        <p:txBody>
          <a:bodyPr>
            <a:normAutofit lnSpcReduction="10000"/>
          </a:bodyPr>
          <a:lstStyle/>
          <a:p>
            <a:pPr algn="just"/>
            <a:r>
              <a:rPr lang="es-MX" dirty="0"/>
              <a:t> Los </a:t>
            </a:r>
            <a:r>
              <a:rPr lang="es-MX" dirty="0" smtClean="0"/>
              <a:t>parámetros </a:t>
            </a:r>
            <a:r>
              <a:rPr lang="es-MX" dirty="0"/>
              <a:t>fueron 50% o 55% HR establecidos por muchos expertos. Las especificaciones sobre las fluctuaciones fueron de ±5% HR como las más altas permisibles. </a:t>
            </a:r>
            <a:r>
              <a:rPr lang="es-MX" dirty="0" smtClean="0"/>
              <a:t>En temperatura la variación establecida </a:t>
            </a:r>
            <a:r>
              <a:rPr lang="es-MX" dirty="0"/>
              <a:t>de </a:t>
            </a:r>
            <a:r>
              <a:rPr lang="es-MX" dirty="0" smtClean="0"/>
              <a:t>±2° C. y </a:t>
            </a:r>
            <a:r>
              <a:rPr lang="es-ES" dirty="0"/>
              <a:t>%, y valores de temperatura cercanos al confort humano, </a:t>
            </a:r>
            <a:r>
              <a:rPr lang="es-ES" dirty="0" smtClean="0"/>
              <a:t>un </a:t>
            </a:r>
            <a:r>
              <a:rPr lang="es-ES" dirty="0"/>
              <a:t>20° C.</a:t>
            </a:r>
            <a:endParaRPr lang="es-PE" dirty="0"/>
          </a:p>
          <a:p>
            <a:pPr algn="just"/>
            <a:r>
              <a:rPr lang="es-MX" dirty="0" smtClean="0"/>
              <a:t>Al </a:t>
            </a:r>
            <a:r>
              <a:rPr lang="es-MX" dirty="0"/>
              <a:t>principio se vieron como limites plausibles y conservadores, aunque luego se vio que eran imposibles de alcanzar en situaciones reales. </a:t>
            </a:r>
          </a:p>
          <a:p>
            <a:endParaRPr lang="es-MX" dirty="0"/>
          </a:p>
        </p:txBody>
      </p:sp>
    </p:spTree>
    <p:extLst>
      <p:ext uri="{BB962C8B-B14F-4D97-AF65-F5344CB8AC3E}">
        <p14:creationId xmlns:p14="http://schemas.microsoft.com/office/powerpoint/2010/main" val="4064984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27906"/>
            <a:ext cx="10515600" cy="1325563"/>
          </a:xfrm>
        </p:spPr>
        <p:txBody>
          <a:bodyPr/>
          <a:lstStyle/>
          <a:p>
            <a:r>
              <a:rPr lang="es-PE" dirty="0" err="1" smtClean="0"/>
              <a:t>The</a:t>
            </a:r>
            <a:r>
              <a:rPr lang="es-PE" dirty="0" smtClean="0"/>
              <a:t> </a:t>
            </a:r>
            <a:r>
              <a:rPr lang="es-PE" dirty="0" err="1" smtClean="0"/>
              <a:t>Museum</a:t>
            </a:r>
            <a:r>
              <a:rPr lang="es-PE" dirty="0" smtClean="0"/>
              <a:t> </a:t>
            </a:r>
            <a:r>
              <a:rPr lang="es-PE" dirty="0" err="1" smtClean="0"/>
              <a:t>Enviroment</a:t>
            </a:r>
            <a:r>
              <a:rPr lang="es-PE" dirty="0" smtClean="0"/>
              <a:t> (1978)</a:t>
            </a:r>
            <a:endParaRPr lang="es-PE" dirty="0"/>
          </a:p>
        </p:txBody>
      </p:sp>
      <p:sp>
        <p:nvSpPr>
          <p:cNvPr id="3" name="Marcador de contenido 2"/>
          <p:cNvSpPr>
            <a:spLocks noGrp="1"/>
          </p:cNvSpPr>
          <p:nvPr>
            <p:ph idx="1"/>
          </p:nvPr>
        </p:nvSpPr>
        <p:spPr>
          <a:xfrm>
            <a:off x="838200" y="2667453"/>
            <a:ext cx="10515600" cy="4351338"/>
          </a:xfrm>
        </p:spPr>
        <p:txBody>
          <a:bodyPr/>
          <a:lstStyle/>
          <a:p>
            <a:pPr algn="just"/>
            <a:r>
              <a:rPr lang="es-ES" dirty="0" smtClean="0"/>
              <a:t>Garry </a:t>
            </a:r>
            <a:r>
              <a:rPr lang="es-ES" dirty="0"/>
              <a:t>Thomson  (National </a:t>
            </a:r>
            <a:r>
              <a:rPr lang="es-ES" dirty="0" smtClean="0"/>
              <a:t> Gallery </a:t>
            </a:r>
            <a:r>
              <a:rPr lang="es-ES" dirty="0"/>
              <a:t>de Londres): recomendaba valores cercanos al 55% de HR ( con ligeros cambios específicos  para los diferentes tipos de materiales ), punto medio de lo que él consideraba  como zona de </a:t>
            </a:r>
            <a:r>
              <a:rPr lang="es-ES" dirty="0" smtClean="0"/>
              <a:t> seguridad</a:t>
            </a:r>
            <a:r>
              <a:rPr lang="es-ES" dirty="0"/>
              <a:t>, entre el 40 y el 70</a:t>
            </a:r>
            <a:r>
              <a:rPr lang="es-ES" dirty="0" smtClean="0"/>
              <a:t>%  </a:t>
            </a:r>
            <a:r>
              <a:rPr lang="es-ES" dirty="0"/>
              <a:t>de HR , e intervalos </a:t>
            </a:r>
            <a:r>
              <a:rPr lang="es-ES" dirty="0" smtClean="0"/>
              <a:t>máximos </a:t>
            </a:r>
            <a:r>
              <a:rPr lang="es-ES" dirty="0"/>
              <a:t>del 4+/- 0 5 % de HR y +/- 2°C.</a:t>
            </a:r>
            <a:endParaRPr lang="es-PE" dirty="0"/>
          </a:p>
          <a:p>
            <a:endParaRPr lang="es-PE" dirty="0"/>
          </a:p>
        </p:txBody>
      </p:sp>
    </p:spTree>
    <p:extLst>
      <p:ext uri="{BB962C8B-B14F-4D97-AF65-F5344CB8AC3E}">
        <p14:creationId xmlns:p14="http://schemas.microsoft.com/office/powerpoint/2010/main" val="3651910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0" y="1308554"/>
            <a:ext cx="10515600" cy="1325563"/>
          </a:xfrm>
        </p:spPr>
        <p:txBody>
          <a:bodyPr>
            <a:normAutofit/>
          </a:bodyPr>
          <a:lstStyle/>
          <a:p>
            <a:r>
              <a:rPr lang="es-ES" dirty="0" smtClean="0"/>
              <a:t> </a:t>
            </a:r>
            <a:r>
              <a:rPr lang="es-ES" dirty="0" err="1"/>
              <a:t>Smithsoniam</a:t>
            </a:r>
            <a:r>
              <a:rPr lang="es-ES" dirty="0"/>
              <a:t> </a:t>
            </a:r>
            <a:r>
              <a:rPr lang="es-ES" dirty="0" err="1"/>
              <a:t>Institution</a:t>
            </a:r>
            <a:r>
              <a:rPr lang="es-ES" dirty="0"/>
              <a:t> (1994),</a:t>
            </a:r>
            <a:endParaRPr lang="es-MX" dirty="0"/>
          </a:p>
        </p:txBody>
      </p:sp>
      <p:sp>
        <p:nvSpPr>
          <p:cNvPr id="3" name="2 Marcador de contenido"/>
          <p:cNvSpPr>
            <a:spLocks noGrp="1"/>
          </p:cNvSpPr>
          <p:nvPr>
            <p:ph idx="1"/>
          </p:nvPr>
        </p:nvSpPr>
        <p:spPr>
          <a:xfrm>
            <a:off x="518885" y="3146425"/>
            <a:ext cx="10515600" cy="4351338"/>
          </a:xfrm>
        </p:spPr>
        <p:txBody>
          <a:bodyPr/>
          <a:lstStyle/>
          <a:p>
            <a:pPr algn="just"/>
            <a:r>
              <a:rPr lang="es-ES" dirty="0"/>
              <a:t>Laboratorio Analítico de Conservación  (CAL) del </a:t>
            </a:r>
            <a:r>
              <a:rPr lang="es-ES" dirty="0" err="1"/>
              <a:t>Smithsoniam</a:t>
            </a:r>
            <a:r>
              <a:rPr lang="es-ES" dirty="0"/>
              <a:t> </a:t>
            </a:r>
            <a:r>
              <a:rPr lang="es-ES" dirty="0" err="1"/>
              <a:t>Institution</a:t>
            </a:r>
            <a:r>
              <a:rPr lang="es-ES" dirty="0"/>
              <a:t> (1994), comunican unas nuevas directrices para el clima basadas en estudios sobre los efectos irreversibles, </a:t>
            </a:r>
            <a:r>
              <a:rPr lang="es-ES" dirty="0" smtClean="0"/>
              <a:t>físicos, </a:t>
            </a:r>
            <a:r>
              <a:rPr lang="es-ES" dirty="0"/>
              <a:t>químicos y mecánicos que provocan los cambios climáticos sobre los objetos y los materiales que los forman, </a:t>
            </a:r>
            <a:r>
              <a:rPr lang="es-ES" dirty="0" smtClean="0"/>
              <a:t>focalizándose </a:t>
            </a:r>
            <a:r>
              <a:rPr lang="es-ES" dirty="0"/>
              <a:t>sobre el componente presente más sensible.</a:t>
            </a:r>
            <a:endParaRPr lang="es-PE" dirty="0"/>
          </a:p>
          <a:p>
            <a:endParaRPr lang="es-MX" dirty="0"/>
          </a:p>
        </p:txBody>
      </p:sp>
    </p:spTree>
    <p:extLst>
      <p:ext uri="{BB962C8B-B14F-4D97-AF65-F5344CB8AC3E}">
        <p14:creationId xmlns:p14="http://schemas.microsoft.com/office/powerpoint/2010/main" val="292697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MX" dirty="0"/>
              <a:t>En el presente estamos experimentando una vuelta al sentido común lo que se traduce básicamente en evitar extremos en temperatura y humedad, argumentos sustentados por el conocimiento científico y la experiencia museológica de varios siglos. En la práctica se refiere a la aplicabilidad de las distintas condiciones de HR teniendo en cuenta la historia del objeto, el material y las posibilidades del </a:t>
            </a:r>
            <a:r>
              <a:rPr lang="es-MX" dirty="0" smtClean="0"/>
              <a:t>museo, biblioteca o archivo </a:t>
            </a:r>
            <a:r>
              <a:rPr lang="es-MX" dirty="0"/>
              <a:t>(en términos de infraestructura, equipos, presupuesto y mantenimiento).</a:t>
            </a:r>
          </a:p>
          <a:p>
            <a:pPr algn="just"/>
            <a:endParaRPr lang="es-MX" dirty="0"/>
          </a:p>
        </p:txBody>
      </p:sp>
    </p:spTree>
    <p:extLst>
      <p:ext uri="{BB962C8B-B14F-4D97-AF65-F5344CB8AC3E}">
        <p14:creationId xmlns:p14="http://schemas.microsoft.com/office/powerpoint/2010/main" val="4166970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1400" y="1439182"/>
            <a:ext cx="10515600" cy="1325563"/>
          </a:xfrm>
        </p:spPr>
        <p:txBody>
          <a:bodyPr>
            <a:normAutofit/>
          </a:bodyPr>
          <a:lstStyle/>
          <a:p>
            <a:r>
              <a:rPr lang="es-MX" dirty="0" smtClean="0"/>
              <a:t>Instituto de Conservación Canadiense</a:t>
            </a:r>
            <a:endParaRPr lang="es-MX" dirty="0"/>
          </a:p>
        </p:txBody>
      </p:sp>
      <p:sp>
        <p:nvSpPr>
          <p:cNvPr id="3" name="2 Marcador de contenido"/>
          <p:cNvSpPr>
            <a:spLocks noGrp="1"/>
          </p:cNvSpPr>
          <p:nvPr>
            <p:ph idx="1"/>
          </p:nvPr>
        </p:nvSpPr>
        <p:spPr>
          <a:xfrm>
            <a:off x="838200" y="2873829"/>
            <a:ext cx="10515600" cy="3303134"/>
          </a:xfrm>
        </p:spPr>
        <p:txBody>
          <a:bodyPr/>
          <a:lstStyle/>
          <a:p>
            <a:pPr algn="just"/>
            <a:r>
              <a:rPr lang="es-MX" dirty="0"/>
              <a:t>Los investigadores, científicos de la conservación del ICC han pasado de definir una norma única y simplista , a identificar los niveles correctos o, más precisamente, los niveles incorrectos. Tratamos de estimar el beneficio que trae el control básico del ambiente y el beneficio de una mayor sofisticación en los conocimientos acumulados.</a:t>
            </a:r>
          </a:p>
        </p:txBody>
      </p:sp>
    </p:spTree>
    <p:extLst>
      <p:ext uri="{BB962C8B-B14F-4D97-AF65-F5344CB8AC3E}">
        <p14:creationId xmlns:p14="http://schemas.microsoft.com/office/powerpoint/2010/main" val="335147896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1257</Words>
  <Application>Microsoft Office PowerPoint</Application>
  <PresentationFormat>Panorámica</PresentationFormat>
  <Paragraphs>43</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Calibri Light</vt:lpstr>
      <vt:lpstr>Tema de Office</vt:lpstr>
      <vt:lpstr>                          DIFICULTADES PARA LA NORMALIZACIÓN DE LA CONSERVACIÓN PREVENTIVA DE ARCHIVOS  </vt:lpstr>
      <vt:lpstr>Presentación de PowerPoint</vt:lpstr>
      <vt:lpstr>ALGUNAS REFERENCIAS</vt:lpstr>
      <vt:lpstr>Presentación de PowerPoint</vt:lpstr>
      <vt:lpstr>Parámetros </vt:lpstr>
      <vt:lpstr>The Museum Enviroment (1978)</vt:lpstr>
      <vt:lpstr> Smithsoniam Institution (1994),</vt:lpstr>
      <vt:lpstr>Presentación de PowerPoint</vt:lpstr>
      <vt:lpstr>Instituto de Conservación Canadiense</vt:lpstr>
      <vt:lpstr>TEMPERATURA</vt:lpstr>
      <vt:lpstr>HUMEDAD RELATIVA</vt:lpstr>
      <vt:lpstr>Según Michalski (ICC):</vt:lpstr>
      <vt:lpstr>Presentación de PowerPoint</vt:lpstr>
      <vt:lpstr>Presentación de PowerPoint</vt:lpstr>
      <vt:lpstr>Presentación de PowerPoint</vt:lpstr>
      <vt:lpstr>Presentación de PowerPoint</vt:lpstr>
      <vt:lpstr>Direction du livre et de la lecture </vt:lpstr>
      <vt:lpstr> Conclusiones y recomendaciones</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Sobre el III Seminario</dc:title>
  <dc:creator>Grettel Quirós Quesada</dc:creator>
  <cp:lastModifiedBy>Aida</cp:lastModifiedBy>
  <cp:revision>4</cp:revision>
  <dcterms:created xsi:type="dcterms:W3CDTF">2017-08-16T19:22:58Z</dcterms:created>
  <dcterms:modified xsi:type="dcterms:W3CDTF">2017-10-16T00:19:07Z</dcterms:modified>
</cp:coreProperties>
</file>