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319" r:id="rId13"/>
    <p:sldId id="287" r:id="rId14"/>
    <p:sldId id="315" r:id="rId15"/>
    <p:sldId id="273" r:id="rId16"/>
    <p:sldId id="313" r:id="rId17"/>
    <p:sldId id="314" r:id="rId18"/>
    <p:sldId id="274" r:id="rId19"/>
    <p:sldId id="316" r:id="rId20"/>
    <p:sldId id="276" r:id="rId21"/>
    <p:sldId id="279" r:id="rId22"/>
    <p:sldId id="317" r:id="rId23"/>
    <p:sldId id="280" r:id="rId24"/>
    <p:sldId id="281" r:id="rId25"/>
    <p:sldId id="286" r:id="rId26"/>
    <p:sldId id="282" r:id="rId27"/>
    <p:sldId id="318" r:id="rId28"/>
    <p:sldId id="312" r:id="rId29"/>
    <p:sldId id="288" r:id="rId30"/>
    <p:sldId id="289" r:id="rId31"/>
    <p:sldId id="291" r:id="rId32"/>
    <p:sldId id="293" r:id="rId33"/>
    <p:sldId id="294" r:id="rId34"/>
    <p:sldId id="295" r:id="rId35"/>
    <p:sldId id="296" r:id="rId36"/>
    <p:sldId id="297" r:id="rId37"/>
    <p:sldId id="311" r:id="rId38"/>
    <p:sldId id="299" r:id="rId39"/>
    <p:sldId id="300" r:id="rId40"/>
    <p:sldId id="298" r:id="rId41"/>
    <p:sldId id="301" r:id="rId42"/>
    <p:sldId id="302" r:id="rId43"/>
    <p:sldId id="303" r:id="rId44"/>
    <p:sldId id="305" r:id="rId45"/>
    <p:sldId id="306" r:id="rId46"/>
    <p:sldId id="308" r:id="rId47"/>
    <p:sldId id="309" r:id="rId48"/>
    <p:sldId id="310" r:id="rId49"/>
    <p:sldId id="320" r:id="rId5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FF9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9"/>
    <p:restoredTop sz="94681"/>
  </p:normalViewPr>
  <p:slideViewPr>
    <p:cSldViewPr snapToGrid="0" snapToObjects="1">
      <p:cViewPr>
        <p:scale>
          <a:sx n="117" d="100"/>
          <a:sy n="117" d="100"/>
        </p:scale>
        <p:origin x="-1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756E9-6183-4B06-85BF-E097A59123E8}" type="doc">
      <dgm:prSet loTypeId="urn:microsoft.com/office/officeart/2005/8/layout/bProcess2" loCatId="process" qsTypeId="urn:microsoft.com/office/officeart/2005/8/quickstyle/3d5" qsCatId="3D" csTypeId="urn:microsoft.com/office/officeart/2005/8/colors/accent5_5" csCatId="accent5" phldr="1"/>
      <dgm:spPr/>
      <dgm:t>
        <a:bodyPr/>
        <a:lstStyle/>
        <a:p>
          <a:endParaRPr lang="es-CR"/>
        </a:p>
      </dgm:t>
    </dgm:pt>
    <dgm:pt modelId="{4B921E5C-B9D3-4E22-8FC9-FD7494B3A6AD}">
      <dgm:prSet phldrT="[Texto]"/>
      <dgm:spPr/>
      <dgm:t>
        <a:bodyPr/>
        <a:lstStyle/>
        <a:p>
          <a:r>
            <a:rPr lang="es-MX" b="1" dirty="0" smtClean="0"/>
            <a:t>Ámbito de aplicación</a:t>
          </a:r>
          <a:endParaRPr lang="es-CR" b="1" dirty="0"/>
        </a:p>
      </dgm:t>
    </dgm:pt>
    <dgm:pt modelId="{F136BAEE-F5AA-4AE7-844E-C9E529F55864}" type="parTrans" cxnId="{1739A555-301A-4EDC-B585-A509BE61353F}">
      <dgm:prSet/>
      <dgm:spPr/>
      <dgm:t>
        <a:bodyPr/>
        <a:lstStyle/>
        <a:p>
          <a:endParaRPr lang="es-CR" b="1"/>
        </a:p>
      </dgm:t>
    </dgm:pt>
    <dgm:pt modelId="{DA3EEB74-48F1-415A-BF4F-ABBF96A9F830}" type="sibTrans" cxnId="{1739A555-301A-4EDC-B585-A509BE61353F}">
      <dgm:prSet/>
      <dgm:spPr/>
      <dgm:t>
        <a:bodyPr/>
        <a:lstStyle/>
        <a:p>
          <a:endParaRPr lang="es-CR" b="1"/>
        </a:p>
      </dgm:t>
    </dgm:pt>
    <dgm:pt modelId="{372B0863-A324-46FB-A56D-385DFBAD69D9}">
      <dgm:prSet phldrT="[Texto]" custT="1"/>
      <dgm:spPr/>
      <dgm:t>
        <a:bodyPr/>
        <a:lstStyle/>
        <a:p>
          <a:r>
            <a:rPr lang="es-MX" sz="1900" b="1" dirty="0" smtClean="0"/>
            <a:t>Glosario</a:t>
          </a:r>
          <a:endParaRPr lang="es-CR" sz="1900" b="1" dirty="0"/>
        </a:p>
      </dgm:t>
    </dgm:pt>
    <dgm:pt modelId="{ED309298-980A-4FE0-A00E-1766856CF5C5}" type="parTrans" cxnId="{7F83F803-3A43-4ACC-A9B1-FD87118FE1ED}">
      <dgm:prSet/>
      <dgm:spPr/>
      <dgm:t>
        <a:bodyPr/>
        <a:lstStyle/>
        <a:p>
          <a:endParaRPr lang="es-CR" b="1"/>
        </a:p>
      </dgm:t>
    </dgm:pt>
    <dgm:pt modelId="{104ED10D-3E87-48DC-9268-B2CE2E2D0FB1}" type="sibTrans" cxnId="{7F83F803-3A43-4ACC-A9B1-FD87118FE1ED}">
      <dgm:prSet/>
      <dgm:spPr/>
      <dgm:t>
        <a:bodyPr/>
        <a:lstStyle/>
        <a:p>
          <a:endParaRPr lang="es-CR" b="1"/>
        </a:p>
      </dgm:t>
    </dgm:pt>
    <dgm:pt modelId="{23988EFA-3FF0-48D9-ABFC-F25BB5D4C2FB}">
      <dgm:prSet phldrT="[Texto]" custT="1"/>
      <dgm:spPr/>
      <dgm:t>
        <a:bodyPr/>
        <a:lstStyle/>
        <a:p>
          <a:r>
            <a:rPr lang="es-MX" sz="2000" b="1" dirty="0" smtClean="0"/>
            <a:t>Requisitos</a:t>
          </a:r>
          <a:endParaRPr lang="es-CR" sz="2000" b="1" dirty="0"/>
        </a:p>
      </dgm:t>
    </dgm:pt>
    <dgm:pt modelId="{496B54A2-DD45-4556-BFDA-16819DC62968}" type="parTrans" cxnId="{BD93C618-047F-4FB0-BD7E-E03F29644D07}">
      <dgm:prSet/>
      <dgm:spPr/>
      <dgm:t>
        <a:bodyPr/>
        <a:lstStyle/>
        <a:p>
          <a:endParaRPr lang="es-CR" b="1"/>
        </a:p>
      </dgm:t>
    </dgm:pt>
    <dgm:pt modelId="{2FE77118-D91A-4DE6-A0BA-2F00CFC281F1}" type="sibTrans" cxnId="{BD93C618-047F-4FB0-BD7E-E03F29644D07}">
      <dgm:prSet/>
      <dgm:spPr/>
      <dgm:t>
        <a:bodyPr/>
        <a:lstStyle/>
        <a:p>
          <a:endParaRPr lang="es-CR" b="1"/>
        </a:p>
      </dgm:t>
    </dgm:pt>
    <dgm:pt modelId="{F68D937B-14B3-46D3-BF20-52298D34AB8E}">
      <dgm:prSet phldrT="[Texto]" custT="1"/>
      <dgm:spPr/>
      <dgm:t>
        <a:bodyPr/>
        <a:lstStyle/>
        <a:p>
          <a:r>
            <a:rPr lang="es-MX" sz="1600" b="1" dirty="0" smtClean="0"/>
            <a:t>Disposiciones Técnicas</a:t>
          </a:r>
          <a:endParaRPr lang="es-CR" sz="1600" b="1" dirty="0"/>
        </a:p>
      </dgm:t>
    </dgm:pt>
    <dgm:pt modelId="{5485541C-4037-42C9-A5C8-2E38D5328F46}" type="parTrans" cxnId="{789098B2-3BE9-46C6-826F-42A508D86EBE}">
      <dgm:prSet/>
      <dgm:spPr/>
      <dgm:t>
        <a:bodyPr/>
        <a:lstStyle/>
        <a:p>
          <a:endParaRPr lang="es-CR" b="1"/>
        </a:p>
      </dgm:t>
    </dgm:pt>
    <dgm:pt modelId="{4B63609A-EE71-42CB-9C23-0669BA76FB53}" type="sibTrans" cxnId="{789098B2-3BE9-46C6-826F-42A508D86EBE}">
      <dgm:prSet/>
      <dgm:spPr/>
      <dgm:t>
        <a:bodyPr/>
        <a:lstStyle/>
        <a:p>
          <a:endParaRPr lang="es-CR" b="1"/>
        </a:p>
      </dgm:t>
    </dgm:pt>
    <dgm:pt modelId="{C0D659E1-4AE4-426C-B3DD-9D6D49F99D39}">
      <dgm:prSet phldrT="[Texto]" custT="1"/>
      <dgm:spPr/>
      <dgm:t>
        <a:bodyPr/>
        <a:lstStyle/>
        <a:p>
          <a:r>
            <a:rPr lang="es-MX" sz="1400" b="1" dirty="0" smtClean="0"/>
            <a:t>Auditoría de la Foliación</a:t>
          </a:r>
          <a:endParaRPr lang="es-CR" sz="1400" b="1" dirty="0"/>
        </a:p>
      </dgm:t>
    </dgm:pt>
    <dgm:pt modelId="{5B52673A-D33C-472C-A0EA-A20DE297CEE8}" type="parTrans" cxnId="{4E1D0E0E-56BD-48E4-8AE7-624684BFE960}">
      <dgm:prSet/>
      <dgm:spPr/>
      <dgm:t>
        <a:bodyPr/>
        <a:lstStyle/>
        <a:p>
          <a:endParaRPr lang="es-CR" b="1"/>
        </a:p>
      </dgm:t>
    </dgm:pt>
    <dgm:pt modelId="{2BFA8F34-3375-4699-AB6B-122877C4C28E}" type="sibTrans" cxnId="{4E1D0E0E-56BD-48E4-8AE7-624684BFE960}">
      <dgm:prSet/>
      <dgm:spPr/>
      <dgm:t>
        <a:bodyPr/>
        <a:lstStyle/>
        <a:p>
          <a:endParaRPr lang="es-CR" b="1"/>
        </a:p>
      </dgm:t>
    </dgm:pt>
    <dgm:pt modelId="{F8A7CFAB-5FCA-4DDC-8E21-E7D38F1E175F}">
      <dgm:prSet phldrT="[Texto]" custT="1"/>
      <dgm:spPr/>
      <dgm:t>
        <a:bodyPr/>
        <a:lstStyle/>
        <a:p>
          <a:r>
            <a:rPr lang="es-MX" sz="1300" b="1" dirty="0" smtClean="0"/>
            <a:t>Recomendaciones</a:t>
          </a:r>
          <a:endParaRPr lang="es-CR" sz="1300" b="1" dirty="0"/>
        </a:p>
      </dgm:t>
    </dgm:pt>
    <dgm:pt modelId="{E2567B2E-DEAF-4ADA-8738-0325D1977A73}" type="parTrans" cxnId="{1AD39DC3-3218-4CD5-92F3-F3E6F62CBA65}">
      <dgm:prSet/>
      <dgm:spPr/>
      <dgm:t>
        <a:bodyPr/>
        <a:lstStyle/>
        <a:p>
          <a:endParaRPr lang="es-CR" b="1"/>
        </a:p>
      </dgm:t>
    </dgm:pt>
    <dgm:pt modelId="{EC2223CF-2D22-42C4-B348-AFAB7DF391F8}" type="sibTrans" cxnId="{1AD39DC3-3218-4CD5-92F3-F3E6F62CBA65}">
      <dgm:prSet/>
      <dgm:spPr/>
      <dgm:t>
        <a:bodyPr/>
        <a:lstStyle/>
        <a:p>
          <a:endParaRPr lang="es-CR" b="1"/>
        </a:p>
      </dgm:t>
    </dgm:pt>
    <dgm:pt modelId="{45852A30-C35D-4B91-B8CC-10CD63D60718}">
      <dgm:prSet phldrT="[Texto]" custT="1"/>
      <dgm:spPr/>
      <dgm:t>
        <a:bodyPr/>
        <a:lstStyle/>
        <a:p>
          <a:r>
            <a:rPr lang="es-MX" sz="1600" b="1" dirty="0" smtClean="0"/>
            <a:t>Anexos</a:t>
          </a:r>
          <a:endParaRPr lang="es-CR" sz="1600" b="1" dirty="0"/>
        </a:p>
      </dgm:t>
    </dgm:pt>
    <dgm:pt modelId="{5B44CA21-6D59-4BD4-8769-534F6E881827}" type="parTrans" cxnId="{E92821B4-9F95-402D-94F4-41C04B820C85}">
      <dgm:prSet/>
      <dgm:spPr/>
      <dgm:t>
        <a:bodyPr/>
        <a:lstStyle/>
        <a:p>
          <a:endParaRPr lang="es-CR" b="1"/>
        </a:p>
      </dgm:t>
    </dgm:pt>
    <dgm:pt modelId="{ACF63569-1E8D-43E5-A0BA-36B5B025C3A7}" type="sibTrans" cxnId="{E92821B4-9F95-402D-94F4-41C04B820C85}">
      <dgm:prSet/>
      <dgm:spPr/>
      <dgm:t>
        <a:bodyPr/>
        <a:lstStyle/>
        <a:p>
          <a:endParaRPr lang="es-CR" b="1"/>
        </a:p>
      </dgm:t>
    </dgm:pt>
    <dgm:pt modelId="{0CCF8EFC-6420-44E4-A39D-AACF95425E14}">
      <dgm:prSet phldrT="[Texto]"/>
      <dgm:spPr/>
      <dgm:t>
        <a:bodyPr/>
        <a:lstStyle/>
        <a:p>
          <a:r>
            <a:rPr lang="es-MX" b="1" dirty="0" smtClean="0"/>
            <a:t>Disposiciones Finales</a:t>
          </a:r>
          <a:endParaRPr lang="es-CR" b="1" dirty="0"/>
        </a:p>
      </dgm:t>
    </dgm:pt>
    <dgm:pt modelId="{2B447185-E094-4722-AFFD-716E6436FC5F}" type="parTrans" cxnId="{50CB1A4C-5C9B-4A30-9D50-8D72563F99E4}">
      <dgm:prSet/>
      <dgm:spPr/>
      <dgm:t>
        <a:bodyPr/>
        <a:lstStyle/>
        <a:p>
          <a:endParaRPr lang="es-CR" b="1"/>
        </a:p>
      </dgm:t>
    </dgm:pt>
    <dgm:pt modelId="{A48937C6-57BB-432A-B855-FD0959F8F5BA}" type="sibTrans" cxnId="{50CB1A4C-5C9B-4A30-9D50-8D72563F99E4}">
      <dgm:prSet/>
      <dgm:spPr/>
      <dgm:t>
        <a:bodyPr/>
        <a:lstStyle/>
        <a:p>
          <a:endParaRPr lang="es-CR" b="1"/>
        </a:p>
      </dgm:t>
    </dgm:pt>
    <dgm:pt modelId="{6A0182E5-7A88-4B48-8F49-89AB8BBD4BDD}" type="pres">
      <dgm:prSet presAssocID="{EB2756E9-6183-4B06-85BF-E097A59123E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R"/>
        </a:p>
      </dgm:t>
    </dgm:pt>
    <dgm:pt modelId="{C8964DFC-CB28-4E3F-AF1F-9B73C8D9C0F3}" type="pres">
      <dgm:prSet presAssocID="{4B921E5C-B9D3-4E22-8FC9-FD7494B3A6AD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A66711-9696-4748-B2DE-DFF5954D1B2D}" type="pres">
      <dgm:prSet presAssocID="{DA3EEB74-48F1-415A-BF4F-ABBF96A9F830}" presName="sibTrans" presStyleLbl="sibTrans2D1" presStyleIdx="0" presStyleCnt="7"/>
      <dgm:spPr/>
      <dgm:t>
        <a:bodyPr/>
        <a:lstStyle/>
        <a:p>
          <a:endParaRPr lang="es-CR"/>
        </a:p>
      </dgm:t>
    </dgm:pt>
    <dgm:pt modelId="{35BE7925-2026-4766-AE66-740E8D7BE888}" type="pres">
      <dgm:prSet presAssocID="{372B0863-A324-46FB-A56D-385DFBAD69D9}" presName="middleNode" presStyleCnt="0"/>
      <dgm:spPr/>
    </dgm:pt>
    <dgm:pt modelId="{FF5DC3B4-4DF8-421E-A75A-5C02C649A5A1}" type="pres">
      <dgm:prSet presAssocID="{372B0863-A324-46FB-A56D-385DFBAD69D9}" presName="padding" presStyleLbl="node1" presStyleIdx="0" presStyleCnt="8"/>
      <dgm:spPr/>
    </dgm:pt>
    <dgm:pt modelId="{2069915C-7D25-4001-B13A-A5F04B7A4408}" type="pres">
      <dgm:prSet presAssocID="{372B0863-A324-46FB-A56D-385DFBAD69D9}" presName="shap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3226094-FAB4-4529-BAD8-307E7FB4298C}" type="pres">
      <dgm:prSet presAssocID="{104ED10D-3E87-48DC-9268-B2CE2E2D0FB1}" presName="sibTrans" presStyleLbl="sibTrans2D1" presStyleIdx="1" presStyleCnt="7"/>
      <dgm:spPr/>
      <dgm:t>
        <a:bodyPr/>
        <a:lstStyle/>
        <a:p>
          <a:endParaRPr lang="es-CR"/>
        </a:p>
      </dgm:t>
    </dgm:pt>
    <dgm:pt modelId="{702B03C9-981C-4FCF-AE86-51CFA9BEE10B}" type="pres">
      <dgm:prSet presAssocID="{23988EFA-3FF0-48D9-ABFC-F25BB5D4C2FB}" presName="middleNode" presStyleCnt="0"/>
      <dgm:spPr/>
    </dgm:pt>
    <dgm:pt modelId="{3DCF825E-F5FD-43C8-BE2A-2E3E933FA8FC}" type="pres">
      <dgm:prSet presAssocID="{23988EFA-3FF0-48D9-ABFC-F25BB5D4C2FB}" presName="padding" presStyleLbl="node1" presStyleIdx="1" presStyleCnt="8"/>
      <dgm:spPr/>
    </dgm:pt>
    <dgm:pt modelId="{B56687E5-F6B7-4D6A-91B2-08DE7590244D}" type="pres">
      <dgm:prSet presAssocID="{23988EFA-3FF0-48D9-ABFC-F25BB5D4C2FB}" presName="shape" presStyleLbl="node1" presStyleIdx="2" presStyleCnt="8" custScaleX="131111" custScaleY="11845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2AEAD8E-9552-4DBE-A77F-D8B81C554D0A}" type="pres">
      <dgm:prSet presAssocID="{2FE77118-D91A-4DE6-A0BA-2F00CFC281F1}" presName="sibTrans" presStyleLbl="sibTrans2D1" presStyleIdx="2" presStyleCnt="7"/>
      <dgm:spPr/>
      <dgm:t>
        <a:bodyPr/>
        <a:lstStyle/>
        <a:p>
          <a:endParaRPr lang="es-CR"/>
        </a:p>
      </dgm:t>
    </dgm:pt>
    <dgm:pt modelId="{789305C8-8120-49FA-ABD9-DD1243A56F19}" type="pres">
      <dgm:prSet presAssocID="{F68D937B-14B3-46D3-BF20-52298D34AB8E}" presName="middleNode" presStyleCnt="0"/>
      <dgm:spPr/>
    </dgm:pt>
    <dgm:pt modelId="{EADFA138-6AD7-4E6C-B03D-29466C1B57E7}" type="pres">
      <dgm:prSet presAssocID="{F68D937B-14B3-46D3-BF20-52298D34AB8E}" presName="padding" presStyleLbl="node1" presStyleIdx="2" presStyleCnt="8"/>
      <dgm:spPr/>
    </dgm:pt>
    <dgm:pt modelId="{C2A3BA47-26FC-4C76-B21E-ACC27B2387D9}" type="pres">
      <dgm:prSet presAssocID="{F68D937B-14B3-46D3-BF20-52298D34AB8E}" presName="shape" presStyleLbl="node1" presStyleIdx="3" presStyleCnt="8" custScaleX="138596" custScaleY="13419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E881113-CC88-4B67-B0D4-87F2544740B2}" type="pres">
      <dgm:prSet presAssocID="{4B63609A-EE71-42CB-9C23-0669BA76FB53}" presName="sibTrans" presStyleLbl="sibTrans2D1" presStyleIdx="3" presStyleCnt="7"/>
      <dgm:spPr/>
      <dgm:t>
        <a:bodyPr/>
        <a:lstStyle/>
        <a:p>
          <a:endParaRPr lang="es-CR"/>
        </a:p>
      </dgm:t>
    </dgm:pt>
    <dgm:pt modelId="{A38B543F-8404-43DD-B6BF-06DD7173F33A}" type="pres">
      <dgm:prSet presAssocID="{C0D659E1-4AE4-426C-B3DD-9D6D49F99D39}" presName="middleNode" presStyleCnt="0"/>
      <dgm:spPr/>
    </dgm:pt>
    <dgm:pt modelId="{4FF8AADA-710B-4913-AFF8-A9233F8EA24B}" type="pres">
      <dgm:prSet presAssocID="{C0D659E1-4AE4-426C-B3DD-9D6D49F99D39}" presName="padding" presStyleLbl="node1" presStyleIdx="3" presStyleCnt="8"/>
      <dgm:spPr/>
    </dgm:pt>
    <dgm:pt modelId="{224EC2D5-E3E2-40FD-A246-2AECE30EBF08}" type="pres">
      <dgm:prSet presAssocID="{C0D659E1-4AE4-426C-B3DD-9D6D49F99D39}" presName="shap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798BFA-60BF-4A0C-92E2-6422FFDBD2FB}" type="pres">
      <dgm:prSet presAssocID="{2BFA8F34-3375-4699-AB6B-122877C4C28E}" presName="sibTrans" presStyleLbl="sibTrans2D1" presStyleIdx="4" presStyleCnt="7"/>
      <dgm:spPr/>
      <dgm:t>
        <a:bodyPr/>
        <a:lstStyle/>
        <a:p>
          <a:endParaRPr lang="es-CR"/>
        </a:p>
      </dgm:t>
    </dgm:pt>
    <dgm:pt modelId="{D96BE222-76D4-4F71-91F9-11FBC252EA1F}" type="pres">
      <dgm:prSet presAssocID="{F8A7CFAB-5FCA-4DDC-8E21-E7D38F1E175F}" presName="middleNode" presStyleCnt="0"/>
      <dgm:spPr/>
    </dgm:pt>
    <dgm:pt modelId="{53F3A321-6083-4C15-BE42-B5BBDBBC23D1}" type="pres">
      <dgm:prSet presAssocID="{F8A7CFAB-5FCA-4DDC-8E21-E7D38F1E175F}" presName="padding" presStyleLbl="node1" presStyleIdx="4" presStyleCnt="8"/>
      <dgm:spPr/>
    </dgm:pt>
    <dgm:pt modelId="{C305A557-15B4-4A6A-A0D2-093E18DA6DBB}" type="pres">
      <dgm:prSet presAssocID="{F8A7CFAB-5FCA-4DDC-8E21-E7D38F1E175F}" presName="shape" presStyleLbl="node1" presStyleIdx="5" presStyleCnt="8" custScaleX="146611" custScaleY="14015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E27CDA4-286C-4633-ADFB-0A8220AD6B0C}" type="pres">
      <dgm:prSet presAssocID="{EC2223CF-2D22-42C4-B348-AFAB7DF391F8}" presName="sibTrans" presStyleLbl="sibTrans2D1" presStyleIdx="5" presStyleCnt="7"/>
      <dgm:spPr/>
      <dgm:t>
        <a:bodyPr/>
        <a:lstStyle/>
        <a:p>
          <a:endParaRPr lang="es-CR"/>
        </a:p>
      </dgm:t>
    </dgm:pt>
    <dgm:pt modelId="{D8CC1AE6-16A4-4F6C-9122-5CD316AED515}" type="pres">
      <dgm:prSet presAssocID="{45852A30-C35D-4B91-B8CC-10CD63D60718}" presName="middleNode" presStyleCnt="0"/>
      <dgm:spPr/>
    </dgm:pt>
    <dgm:pt modelId="{72067B6D-67AB-40CA-9083-6D4B340AC8F6}" type="pres">
      <dgm:prSet presAssocID="{45852A30-C35D-4B91-B8CC-10CD63D60718}" presName="padding" presStyleLbl="node1" presStyleIdx="5" presStyleCnt="8"/>
      <dgm:spPr/>
    </dgm:pt>
    <dgm:pt modelId="{5769113E-D36D-4F07-9D1A-C43364FEC3BE}" type="pres">
      <dgm:prSet presAssocID="{45852A30-C35D-4B91-B8CC-10CD63D60718}" presName="shape" presStyleLbl="node1" presStyleIdx="6" presStyleCnt="8" custScaleX="129825" custScaleY="12310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BFB3475-E259-4DBB-8531-E19D2B928485}" type="pres">
      <dgm:prSet presAssocID="{ACF63569-1E8D-43E5-A0BA-36B5B025C3A7}" presName="sibTrans" presStyleLbl="sibTrans2D1" presStyleIdx="6" presStyleCnt="7"/>
      <dgm:spPr/>
      <dgm:t>
        <a:bodyPr/>
        <a:lstStyle/>
        <a:p>
          <a:endParaRPr lang="es-CR"/>
        </a:p>
      </dgm:t>
    </dgm:pt>
    <dgm:pt modelId="{90DAF661-F160-4E95-8142-78DE67E2F06F}" type="pres">
      <dgm:prSet presAssocID="{0CCF8EFC-6420-44E4-A39D-AACF95425E14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D1B37C8-1758-4B9F-8387-E3E7BE050F16}" type="presOf" srcId="{45852A30-C35D-4B91-B8CC-10CD63D60718}" destId="{5769113E-D36D-4F07-9D1A-C43364FEC3BE}" srcOrd="0" destOrd="0" presId="urn:microsoft.com/office/officeart/2005/8/layout/bProcess2"/>
    <dgm:cxn modelId="{440BC727-1128-4F5A-A7EB-C0A3F4F9213A}" type="presOf" srcId="{EC2223CF-2D22-42C4-B348-AFAB7DF391F8}" destId="{7E27CDA4-286C-4633-ADFB-0A8220AD6B0C}" srcOrd="0" destOrd="0" presId="urn:microsoft.com/office/officeart/2005/8/layout/bProcess2"/>
    <dgm:cxn modelId="{F94F4458-D798-4A81-BEF8-BA62F55DD93A}" type="presOf" srcId="{C0D659E1-4AE4-426C-B3DD-9D6D49F99D39}" destId="{224EC2D5-E3E2-40FD-A246-2AECE30EBF08}" srcOrd="0" destOrd="0" presId="urn:microsoft.com/office/officeart/2005/8/layout/bProcess2"/>
    <dgm:cxn modelId="{48EB2283-EA31-4E55-A40B-629E23F6C3C0}" type="presOf" srcId="{104ED10D-3E87-48DC-9268-B2CE2E2D0FB1}" destId="{C3226094-FAB4-4529-BAD8-307E7FB4298C}" srcOrd="0" destOrd="0" presId="urn:microsoft.com/office/officeart/2005/8/layout/bProcess2"/>
    <dgm:cxn modelId="{1739A555-301A-4EDC-B585-A509BE61353F}" srcId="{EB2756E9-6183-4B06-85BF-E097A59123E8}" destId="{4B921E5C-B9D3-4E22-8FC9-FD7494B3A6AD}" srcOrd="0" destOrd="0" parTransId="{F136BAEE-F5AA-4AE7-844E-C9E529F55864}" sibTransId="{DA3EEB74-48F1-415A-BF4F-ABBF96A9F830}"/>
    <dgm:cxn modelId="{96E27F17-D12A-40AE-B404-4DBEB43770B3}" type="presOf" srcId="{2FE77118-D91A-4DE6-A0BA-2F00CFC281F1}" destId="{72AEAD8E-9552-4DBE-A77F-D8B81C554D0A}" srcOrd="0" destOrd="0" presId="urn:microsoft.com/office/officeart/2005/8/layout/bProcess2"/>
    <dgm:cxn modelId="{87A6BA6B-DC29-41A1-B546-5C9A2A280C39}" type="presOf" srcId="{ACF63569-1E8D-43E5-A0BA-36B5B025C3A7}" destId="{7BFB3475-E259-4DBB-8531-E19D2B928485}" srcOrd="0" destOrd="0" presId="urn:microsoft.com/office/officeart/2005/8/layout/bProcess2"/>
    <dgm:cxn modelId="{614C9699-FD66-4A7B-9497-33B422A22085}" type="presOf" srcId="{EB2756E9-6183-4B06-85BF-E097A59123E8}" destId="{6A0182E5-7A88-4B48-8F49-89AB8BBD4BDD}" srcOrd="0" destOrd="0" presId="urn:microsoft.com/office/officeart/2005/8/layout/bProcess2"/>
    <dgm:cxn modelId="{38C57FF8-29A5-416D-B4BE-906773BFDA9E}" type="presOf" srcId="{372B0863-A324-46FB-A56D-385DFBAD69D9}" destId="{2069915C-7D25-4001-B13A-A5F04B7A4408}" srcOrd="0" destOrd="0" presId="urn:microsoft.com/office/officeart/2005/8/layout/bProcess2"/>
    <dgm:cxn modelId="{60671664-DD60-4FE4-BEFE-D77664AC49FA}" type="presOf" srcId="{0CCF8EFC-6420-44E4-A39D-AACF95425E14}" destId="{90DAF661-F160-4E95-8142-78DE67E2F06F}" srcOrd="0" destOrd="0" presId="urn:microsoft.com/office/officeart/2005/8/layout/bProcess2"/>
    <dgm:cxn modelId="{7F83F803-3A43-4ACC-A9B1-FD87118FE1ED}" srcId="{EB2756E9-6183-4B06-85BF-E097A59123E8}" destId="{372B0863-A324-46FB-A56D-385DFBAD69D9}" srcOrd="1" destOrd="0" parTransId="{ED309298-980A-4FE0-A00E-1766856CF5C5}" sibTransId="{104ED10D-3E87-48DC-9268-B2CE2E2D0FB1}"/>
    <dgm:cxn modelId="{E92821B4-9F95-402D-94F4-41C04B820C85}" srcId="{EB2756E9-6183-4B06-85BF-E097A59123E8}" destId="{45852A30-C35D-4B91-B8CC-10CD63D60718}" srcOrd="6" destOrd="0" parTransId="{5B44CA21-6D59-4BD4-8769-534F6E881827}" sibTransId="{ACF63569-1E8D-43E5-A0BA-36B5B025C3A7}"/>
    <dgm:cxn modelId="{4E1D0E0E-56BD-48E4-8AE7-624684BFE960}" srcId="{EB2756E9-6183-4B06-85BF-E097A59123E8}" destId="{C0D659E1-4AE4-426C-B3DD-9D6D49F99D39}" srcOrd="4" destOrd="0" parTransId="{5B52673A-D33C-472C-A0EA-A20DE297CEE8}" sibTransId="{2BFA8F34-3375-4699-AB6B-122877C4C28E}"/>
    <dgm:cxn modelId="{0179F708-F883-4EFA-8831-12F9FF351EEE}" type="presOf" srcId="{4B63609A-EE71-42CB-9C23-0669BA76FB53}" destId="{0E881113-CC88-4B67-B0D4-87F2544740B2}" srcOrd="0" destOrd="0" presId="urn:microsoft.com/office/officeart/2005/8/layout/bProcess2"/>
    <dgm:cxn modelId="{789098B2-3BE9-46C6-826F-42A508D86EBE}" srcId="{EB2756E9-6183-4B06-85BF-E097A59123E8}" destId="{F68D937B-14B3-46D3-BF20-52298D34AB8E}" srcOrd="3" destOrd="0" parTransId="{5485541C-4037-42C9-A5C8-2E38D5328F46}" sibTransId="{4B63609A-EE71-42CB-9C23-0669BA76FB53}"/>
    <dgm:cxn modelId="{50CB1A4C-5C9B-4A30-9D50-8D72563F99E4}" srcId="{EB2756E9-6183-4B06-85BF-E097A59123E8}" destId="{0CCF8EFC-6420-44E4-A39D-AACF95425E14}" srcOrd="7" destOrd="0" parTransId="{2B447185-E094-4722-AFFD-716E6436FC5F}" sibTransId="{A48937C6-57BB-432A-B855-FD0959F8F5BA}"/>
    <dgm:cxn modelId="{E43CF073-FDD7-46FF-9BA4-1479611AD126}" type="presOf" srcId="{DA3EEB74-48F1-415A-BF4F-ABBF96A9F830}" destId="{B2A66711-9696-4748-B2DE-DFF5954D1B2D}" srcOrd="0" destOrd="0" presId="urn:microsoft.com/office/officeart/2005/8/layout/bProcess2"/>
    <dgm:cxn modelId="{A4AD0D2D-D93B-42D7-A709-AC5625AECA31}" type="presOf" srcId="{4B921E5C-B9D3-4E22-8FC9-FD7494B3A6AD}" destId="{C8964DFC-CB28-4E3F-AF1F-9B73C8D9C0F3}" srcOrd="0" destOrd="0" presId="urn:microsoft.com/office/officeart/2005/8/layout/bProcess2"/>
    <dgm:cxn modelId="{2767F3AF-976A-4F4F-A49B-D52ADCDE0E1F}" type="presOf" srcId="{2BFA8F34-3375-4699-AB6B-122877C4C28E}" destId="{84798BFA-60BF-4A0C-92E2-6422FFDBD2FB}" srcOrd="0" destOrd="0" presId="urn:microsoft.com/office/officeart/2005/8/layout/bProcess2"/>
    <dgm:cxn modelId="{A60FFCD4-27A4-4745-A493-B58BE9B20421}" type="presOf" srcId="{F8A7CFAB-5FCA-4DDC-8E21-E7D38F1E175F}" destId="{C305A557-15B4-4A6A-A0D2-093E18DA6DBB}" srcOrd="0" destOrd="0" presId="urn:microsoft.com/office/officeart/2005/8/layout/bProcess2"/>
    <dgm:cxn modelId="{BD93C618-047F-4FB0-BD7E-E03F29644D07}" srcId="{EB2756E9-6183-4B06-85BF-E097A59123E8}" destId="{23988EFA-3FF0-48D9-ABFC-F25BB5D4C2FB}" srcOrd="2" destOrd="0" parTransId="{496B54A2-DD45-4556-BFDA-16819DC62968}" sibTransId="{2FE77118-D91A-4DE6-A0BA-2F00CFC281F1}"/>
    <dgm:cxn modelId="{2DF176FA-B4FC-4738-983A-2063D64ED182}" type="presOf" srcId="{23988EFA-3FF0-48D9-ABFC-F25BB5D4C2FB}" destId="{B56687E5-F6B7-4D6A-91B2-08DE7590244D}" srcOrd="0" destOrd="0" presId="urn:microsoft.com/office/officeart/2005/8/layout/bProcess2"/>
    <dgm:cxn modelId="{D95A5139-DF6E-4046-95DA-7D34B905F0C3}" type="presOf" srcId="{F68D937B-14B3-46D3-BF20-52298D34AB8E}" destId="{C2A3BA47-26FC-4C76-B21E-ACC27B2387D9}" srcOrd="0" destOrd="0" presId="urn:microsoft.com/office/officeart/2005/8/layout/bProcess2"/>
    <dgm:cxn modelId="{1AD39DC3-3218-4CD5-92F3-F3E6F62CBA65}" srcId="{EB2756E9-6183-4B06-85BF-E097A59123E8}" destId="{F8A7CFAB-5FCA-4DDC-8E21-E7D38F1E175F}" srcOrd="5" destOrd="0" parTransId="{E2567B2E-DEAF-4ADA-8738-0325D1977A73}" sibTransId="{EC2223CF-2D22-42C4-B348-AFAB7DF391F8}"/>
    <dgm:cxn modelId="{A6DDE888-E649-4872-8D32-DA10982DAD88}" type="presParOf" srcId="{6A0182E5-7A88-4B48-8F49-89AB8BBD4BDD}" destId="{C8964DFC-CB28-4E3F-AF1F-9B73C8D9C0F3}" srcOrd="0" destOrd="0" presId="urn:microsoft.com/office/officeart/2005/8/layout/bProcess2"/>
    <dgm:cxn modelId="{3FC07923-6575-46C4-860B-AD45A463E98F}" type="presParOf" srcId="{6A0182E5-7A88-4B48-8F49-89AB8BBD4BDD}" destId="{B2A66711-9696-4748-B2DE-DFF5954D1B2D}" srcOrd="1" destOrd="0" presId="urn:microsoft.com/office/officeart/2005/8/layout/bProcess2"/>
    <dgm:cxn modelId="{DE34152D-4512-4147-A197-25C25B524B73}" type="presParOf" srcId="{6A0182E5-7A88-4B48-8F49-89AB8BBD4BDD}" destId="{35BE7925-2026-4766-AE66-740E8D7BE888}" srcOrd="2" destOrd="0" presId="urn:microsoft.com/office/officeart/2005/8/layout/bProcess2"/>
    <dgm:cxn modelId="{E204238A-4F38-43D4-8B28-F25FC446253C}" type="presParOf" srcId="{35BE7925-2026-4766-AE66-740E8D7BE888}" destId="{FF5DC3B4-4DF8-421E-A75A-5C02C649A5A1}" srcOrd="0" destOrd="0" presId="urn:microsoft.com/office/officeart/2005/8/layout/bProcess2"/>
    <dgm:cxn modelId="{F0C40D0C-0926-4485-AA8F-D21C886A8266}" type="presParOf" srcId="{35BE7925-2026-4766-AE66-740E8D7BE888}" destId="{2069915C-7D25-4001-B13A-A5F04B7A4408}" srcOrd="1" destOrd="0" presId="urn:microsoft.com/office/officeart/2005/8/layout/bProcess2"/>
    <dgm:cxn modelId="{ED655314-939A-4574-92F4-982C1CA1CD01}" type="presParOf" srcId="{6A0182E5-7A88-4B48-8F49-89AB8BBD4BDD}" destId="{C3226094-FAB4-4529-BAD8-307E7FB4298C}" srcOrd="3" destOrd="0" presId="urn:microsoft.com/office/officeart/2005/8/layout/bProcess2"/>
    <dgm:cxn modelId="{D0EBC267-3E50-4AE8-9628-FD9255E16BB5}" type="presParOf" srcId="{6A0182E5-7A88-4B48-8F49-89AB8BBD4BDD}" destId="{702B03C9-981C-4FCF-AE86-51CFA9BEE10B}" srcOrd="4" destOrd="0" presId="urn:microsoft.com/office/officeart/2005/8/layout/bProcess2"/>
    <dgm:cxn modelId="{07F78783-F27B-48C0-9CD3-54CD118CB465}" type="presParOf" srcId="{702B03C9-981C-4FCF-AE86-51CFA9BEE10B}" destId="{3DCF825E-F5FD-43C8-BE2A-2E3E933FA8FC}" srcOrd="0" destOrd="0" presId="urn:microsoft.com/office/officeart/2005/8/layout/bProcess2"/>
    <dgm:cxn modelId="{EDF56B13-946F-4BC3-9170-16BB925AD1AE}" type="presParOf" srcId="{702B03C9-981C-4FCF-AE86-51CFA9BEE10B}" destId="{B56687E5-F6B7-4D6A-91B2-08DE7590244D}" srcOrd="1" destOrd="0" presId="urn:microsoft.com/office/officeart/2005/8/layout/bProcess2"/>
    <dgm:cxn modelId="{373E6399-4AD9-4059-9317-FEEBD9B7C45B}" type="presParOf" srcId="{6A0182E5-7A88-4B48-8F49-89AB8BBD4BDD}" destId="{72AEAD8E-9552-4DBE-A77F-D8B81C554D0A}" srcOrd="5" destOrd="0" presId="urn:microsoft.com/office/officeart/2005/8/layout/bProcess2"/>
    <dgm:cxn modelId="{ED52E4FC-FB3C-4111-A5F0-54764D7DFC6C}" type="presParOf" srcId="{6A0182E5-7A88-4B48-8F49-89AB8BBD4BDD}" destId="{789305C8-8120-49FA-ABD9-DD1243A56F19}" srcOrd="6" destOrd="0" presId="urn:microsoft.com/office/officeart/2005/8/layout/bProcess2"/>
    <dgm:cxn modelId="{82CDC476-4766-4671-8E05-88A12995B958}" type="presParOf" srcId="{789305C8-8120-49FA-ABD9-DD1243A56F19}" destId="{EADFA138-6AD7-4E6C-B03D-29466C1B57E7}" srcOrd="0" destOrd="0" presId="urn:microsoft.com/office/officeart/2005/8/layout/bProcess2"/>
    <dgm:cxn modelId="{DDFDEEA5-3FD7-481B-8048-013BCE02B5ED}" type="presParOf" srcId="{789305C8-8120-49FA-ABD9-DD1243A56F19}" destId="{C2A3BA47-26FC-4C76-B21E-ACC27B2387D9}" srcOrd="1" destOrd="0" presId="urn:microsoft.com/office/officeart/2005/8/layout/bProcess2"/>
    <dgm:cxn modelId="{5D4F2EBA-3323-4500-9809-ACA9C80E351E}" type="presParOf" srcId="{6A0182E5-7A88-4B48-8F49-89AB8BBD4BDD}" destId="{0E881113-CC88-4B67-B0D4-87F2544740B2}" srcOrd="7" destOrd="0" presId="urn:microsoft.com/office/officeart/2005/8/layout/bProcess2"/>
    <dgm:cxn modelId="{5A95CBD5-05F9-4465-8921-C2BC48480DB0}" type="presParOf" srcId="{6A0182E5-7A88-4B48-8F49-89AB8BBD4BDD}" destId="{A38B543F-8404-43DD-B6BF-06DD7173F33A}" srcOrd="8" destOrd="0" presId="urn:microsoft.com/office/officeart/2005/8/layout/bProcess2"/>
    <dgm:cxn modelId="{FC4DA0C0-089B-486D-A8AD-39BD79E1E8C6}" type="presParOf" srcId="{A38B543F-8404-43DD-B6BF-06DD7173F33A}" destId="{4FF8AADA-710B-4913-AFF8-A9233F8EA24B}" srcOrd="0" destOrd="0" presId="urn:microsoft.com/office/officeart/2005/8/layout/bProcess2"/>
    <dgm:cxn modelId="{951CFD2C-C5D2-40DF-9ABA-0B9E8A36BF62}" type="presParOf" srcId="{A38B543F-8404-43DD-B6BF-06DD7173F33A}" destId="{224EC2D5-E3E2-40FD-A246-2AECE30EBF08}" srcOrd="1" destOrd="0" presId="urn:microsoft.com/office/officeart/2005/8/layout/bProcess2"/>
    <dgm:cxn modelId="{062D01B7-A773-41B2-88D4-AFE418BEDBFD}" type="presParOf" srcId="{6A0182E5-7A88-4B48-8F49-89AB8BBD4BDD}" destId="{84798BFA-60BF-4A0C-92E2-6422FFDBD2FB}" srcOrd="9" destOrd="0" presId="urn:microsoft.com/office/officeart/2005/8/layout/bProcess2"/>
    <dgm:cxn modelId="{5C497BD3-DCD0-48DA-9D7D-6FE216C16EED}" type="presParOf" srcId="{6A0182E5-7A88-4B48-8F49-89AB8BBD4BDD}" destId="{D96BE222-76D4-4F71-91F9-11FBC252EA1F}" srcOrd="10" destOrd="0" presId="urn:microsoft.com/office/officeart/2005/8/layout/bProcess2"/>
    <dgm:cxn modelId="{FE4ECC88-7334-461D-8F09-3D4313135DCD}" type="presParOf" srcId="{D96BE222-76D4-4F71-91F9-11FBC252EA1F}" destId="{53F3A321-6083-4C15-BE42-B5BBDBBC23D1}" srcOrd="0" destOrd="0" presId="urn:microsoft.com/office/officeart/2005/8/layout/bProcess2"/>
    <dgm:cxn modelId="{AC07D83E-DC85-4212-B17E-4C47EFCC6DE9}" type="presParOf" srcId="{D96BE222-76D4-4F71-91F9-11FBC252EA1F}" destId="{C305A557-15B4-4A6A-A0D2-093E18DA6DBB}" srcOrd="1" destOrd="0" presId="urn:microsoft.com/office/officeart/2005/8/layout/bProcess2"/>
    <dgm:cxn modelId="{653EB05E-B6A2-41BF-B027-1D30B6531AB7}" type="presParOf" srcId="{6A0182E5-7A88-4B48-8F49-89AB8BBD4BDD}" destId="{7E27CDA4-286C-4633-ADFB-0A8220AD6B0C}" srcOrd="11" destOrd="0" presId="urn:microsoft.com/office/officeart/2005/8/layout/bProcess2"/>
    <dgm:cxn modelId="{843D9AAF-93AC-4E1B-A19E-7E6D2458A743}" type="presParOf" srcId="{6A0182E5-7A88-4B48-8F49-89AB8BBD4BDD}" destId="{D8CC1AE6-16A4-4F6C-9122-5CD316AED515}" srcOrd="12" destOrd="0" presId="urn:microsoft.com/office/officeart/2005/8/layout/bProcess2"/>
    <dgm:cxn modelId="{7A577CD0-0B15-4928-91D4-7EF5152B1840}" type="presParOf" srcId="{D8CC1AE6-16A4-4F6C-9122-5CD316AED515}" destId="{72067B6D-67AB-40CA-9083-6D4B340AC8F6}" srcOrd="0" destOrd="0" presId="urn:microsoft.com/office/officeart/2005/8/layout/bProcess2"/>
    <dgm:cxn modelId="{C5388CBA-8709-495F-8C12-608CF09CE429}" type="presParOf" srcId="{D8CC1AE6-16A4-4F6C-9122-5CD316AED515}" destId="{5769113E-D36D-4F07-9D1A-C43364FEC3BE}" srcOrd="1" destOrd="0" presId="urn:microsoft.com/office/officeart/2005/8/layout/bProcess2"/>
    <dgm:cxn modelId="{8759437D-4C93-40A9-AFD7-DDE442D567B6}" type="presParOf" srcId="{6A0182E5-7A88-4B48-8F49-89AB8BBD4BDD}" destId="{7BFB3475-E259-4DBB-8531-E19D2B928485}" srcOrd="13" destOrd="0" presId="urn:microsoft.com/office/officeart/2005/8/layout/bProcess2"/>
    <dgm:cxn modelId="{E9A2D4E4-98B3-4A4C-BD21-A36E0CD6267C}" type="presParOf" srcId="{6A0182E5-7A88-4B48-8F49-89AB8BBD4BDD}" destId="{90DAF661-F160-4E95-8142-78DE67E2F06F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4DFC-CB28-4E3F-AF1F-9B73C8D9C0F3}">
      <dsp:nvSpPr>
        <dsp:cNvPr id="0" name=""/>
        <dsp:cNvSpPr/>
      </dsp:nvSpPr>
      <dsp:spPr>
        <a:xfrm>
          <a:off x="5225" y="810896"/>
          <a:ext cx="1943826" cy="194382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Ámbito de aplicación</a:t>
          </a:r>
          <a:endParaRPr lang="es-CR" sz="1800" b="1" kern="1200" dirty="0"/>
        </a:p>
      </dsp:txBody>
      <dsp:txXfrm>
        <a:off x="289892" y="1095563"/>
        <a:ext cx="1374492" cy="1374492"/>
      </dsp:txXfrm>
    </dsp:sp>
    <dsp:sp modelId="{B2A66711-9696-4748-B2DE-DFF5954D1B2D}">
      <dsp:nvSpPr>
        <dsp:cNvPr id="0" name=""/>
        <dsp:cNvSpPr/>
      </dsp:nvSpPr>
      <dsp:spPr>
        <a:xfrm rot="10800000">
          <a:off x="636968" y="3043170"/>
          <a:ext cx="680339" cy="452714"/>
        </a:xfrm>
        <a:prstGeom prst="triangle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9915C-7D25-4001-B13A-A5F04B7A4408}">
      <dsp:nvSpPr>
        <dsp:cNvPr id="0" name=""/>
        <dsp:cNvSpPr/>
      </dsp:nvSpPr>
      <dsp:spPr>
        <a:xfrm>
          <a:off x="328872" y="3758708"/>
          <a:ext cx="1296531" cy="129653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Glosario</a:t>
          </a:r>
          <a:endParaRPr lang="es-CR" sz="1900" b="1" kern="1200" dirty="0"/>
        </a:p>
      </dsp:txBody>
      <dsp:txXfrm>
        <a:off x="518745" y="3948581"/>
        <a:ext cx="916785" cy="916785"/>
      </dsp:txXfrm>
    </dsp:sp>
    <dsp:sp modelId="{C3226094-FAB4-4529-BAD8-307E7FB4298C}">
      <dsp:nvSpPr>
        <dsp:cNvPr id="0" name=""/>
        <dsp:cNvSpPr/>
      </dsp:nvSpPr>
      <dsp:spPr>
        <a:xfrm rot="5400000">
          <a:off x="2006810" y="4180617"/>
          <a:ext cx="680339" cy="452714"/>
        </a:xfrm>
        <a:prstGeom prst="triangle">
          <a:avLst/>
        </a:prstGeom>
        <a:solidFill>
          <a:schemeClr val="accent5">
            <a:shade val="90000"/>
            <a:hueOff val="58486"/>
            <a:satOff val="-536"/>
            <a:lumOff val="462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687E5-F6B7-4D6A-91B2-08DE7590244D}">
      <dsp:nvSpPr>
        <dsp:cNvPr id="0" name=""/>
        <dsp:cNvSpPr/>
      </dsp:nvSpPr>
      <dsp:spPr>
        <a:xfrm>
          <a:off x="3042929" y="3639045"/>
          <a:ext cx="1699896" cy="153585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Requisitos</a:t>
          </a:r>
          <a:endParaRPr lang="es-CR" sz="2000" b="1" kern="1200" dirty="0"/>
        </a:p>
      </dsp:txBody>
      <dsp:txXfrm>
        <a:off x="3291873" y="3863966"/>
        <a:ext cx="1202008" cy="1086016"/>
      </dsp:txXfrm>
    </dsp:sp>
    <dsp:sp modelId="{72AEAD8E-9552-4DBE-A77F-D8B81C554D0A}">
      <dsp:nvSpPr>
        <dsp:cNvPr id="0" name=""/>
        <dsp:cNvSpPr/>
      </dsp:nvSpPr>
      <dsp:spPr>
        <a:xfrm>
          <a:off x="3552707" y="2906737"/>
          <a:ext cx="680339" cy="452714"/>
        </a:xfrm>
        <a:prstGeom prst="triangle">
          <a:avLst/>
        </a:prstGeom>
        <a:solidFill>
          <a:schemeClr val="accent5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3BA47-26FC-4C76-B21E-ACC27B2387D9}">
      <dsp:nvSpPr>
        <dsp:cNvPr id="0" name=""/>
        <dsp:cNvSpPr/>
      </dsp:nvSpPr>
      <dsp:spPr>
        <a:xfrm>
          <a:off x="2994406" y="912849"/>
          <a:ext cx="1796941" cy="173991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Disposiciones Técnicas</a:t>
          </a:r>
          <a:endParaRPr lang="es-CR" sz="1600" b="1" kern="1200" dirty="0"/>
        </a:p>
      </dsp:txBody>
      <dsp:txXfrm>
        <a:off x="3257562" y="1167654"/>
        <a:ext cx="1270629" cy="1230309"/>
      </dsp:txXfrm>
    </dsp:sp>
    <dsp:sp modelId="{0E881113-CC88-4B67-B0D4-87F2544740B2}">
      <dsp:nvSpPr>
        <dsp:cNvPr id="0" name=""/>
        <dsp:cNvSpPr/>
      </dsp:nvSpPr>
      <dsp:spPr>
        <a:xfrm rot="5400000">
          <a:off x="5148492" y="1556452"/>
          <a:ext cx="680339" cy="452714"/>
        </a:xfrm>
        <a:prstGeom prst="triangle">
          <a:avLst/>
        </a:prstGeom>
        <a:solidFill>
          <a:schemeClr val="accent5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EC2D5-E3E2-40FD-A246-2AECE30EBF08}">
      <dsp:nvSpPr>
        <dsp:cNvPr id="0" name=""/>
        <dsp:cNvSpPr/>
      </dsp:nvSpPr>
      <dsp:spPr>
        <a:xfrm>
          <a:off x="6160350" y="1134543"/>
          <a:ext cx="1296531" cy="1296531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Auditoría de la Foliación</a:t>
          </a:r>
          <a:endParaRPr lang="es-CR" sz="1400" b="1" kern="1200" dirty="0"/>
        </a:p>
      </dsp:txBody>
      <dsp:txXfrm>
        <a:off x="6350223" y="1324416"/>
        <a:ext cx="916785" cy="916785"/>
      </dsp:txXfrm>
    </dsp:sp>
    <dsp:sp modelId="{84798BFA-60BF-4A0C-92E2-6422FFDBD2FB}">
      <dsp:nvSpPr>
        <dsp:cNvPr id="0" name=""/>
        <dsp:cNvSpPr/>
      </dsp:nvSpPr>
      <dsp:spPr>
        <a:xfrm rot="10800000">
          <a:off x="6468446" y="2751178"/>
          <a:ext cx="680339" cy="452714"/>
        </a:xfrm>
        <a:prstGeom prst="triangle">
          <a:avLst/>
        </a:prstGeom>
        <a:solidFill>
          <a:schemeClr val="accent5">
            <a:shade val="90000"/>
            <a:hueOff val="233944"/>
            <a:satOff val="-2143"/>
            <a:lumOff val="1850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A557-15B4-4A6A-A0D2-093E18DA6DBB}">
      <dsp:nvSpPr>
        <dsp:cNvPr id="0" name=""/>
        <dsp:cNvSpPr/>
      </dsp:nvSpPr>
      <dsp:spPr>
        <a:xfrm>
          <a:off x="5858187" y="3498371"/>
          <a:ext cx="1900858" cy="181720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Recomendaciones</a:t>
          </a:r>
          <a:endParaRPr lang="es-CR" sz="1300" b="1" kern="1200" dirty="0"/>
        </a:p>
      </dsp:txBody>
      <dsp:txXfrm>
        <a:off x="6136561" y="3764495"/>
        <a:ext cx="1344110" cy="1284958"/>
      </dsp:txXfrm>
    </dsp:sp>
    <dsp:sp modelId="{7E27CDA4-286C-4633-ADFB-0A8220AD6B0C}">
      <dsp:nvSpPr>
        <dsp:cNvPr id="0" name=""/>
        <dsp:cNvSpPr/>
      </dsp:nvSpPr>
      <dsp:spPr>
        <a:xfrm rot="5400000">
          <a:off x="7993538" y="4180617"/>
          <a:ext cx="680339" cy="452714"/>
        </a:xfrm>
        <a:prstGeom prst="triangle">
          <a:avLst/>
        </a:prstGeom>
        <a:solidFill>
          <a:schemeClr val="accent5">
            <a:shade val="90000"/>
            <a:hueOff val="292430"/>
            <a:satOff val="-2679"/>
            <a:lumOff val="231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9113E-D36D-4F07-9D1A-C43364FEC3BE}">
      <dsp:nvSpPr>
        <dsp:cNvPr id="0" name=""/>
        <dsp:cNvSpPr/>
      </dsp:nvSpPr>
      <dsp:spPr>
        <a:xfrm>
          <a:off x="8882744" y="3608900"/>
          <a:ext cx="1683222" cy="1596147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Anexos</a:t>
          </a:r>
          <a:endParaRPr lang="es-CR" sz="1600" b="1" kern="1200" dirty="0"/>
        </a:p>
      </dsp:txBody>
      <dsp:txXfrm>
        <a:off x="9129246" y="3842650"/>
        <a:ext cx="1190218" cy="1128647"/>
      </dsp:txXfrm>
    </dsp:sp>
    <dsp:sp modelId="{7BFB3475-E259-4DBB-8531-E19D2B928485}">
      <dsp:nvSpPr>
        <dsp:cNvPr id="0" name=""/>
        <dsp:cNvSpPr/>
      </dsp:nvSpPr>
      <dsp:spPr>
        <a:xfrm>
          <a:off x="9384186" y="2942641"/>
          <a:ext cx="680339" cy="452714"/>
        </a:xfrm>
        <a:prstGeom prst="triangle">
          <a:avLst/>
        </a:prstGeom>
        <a:solidFill>
          <a:schemeClr val="accent5">
            <a:shade val="90000"/>
            <a:hueOff val="350916"/>
            <a:satOff val="-3215"/>
            <a:lumOff val="2775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AF661-F160-4E95-8142-78DE67E2F06F}">
      <dsp:nvSpPr>
        <dsp:cNvPr id="0" name=""/>
        <dsp:cNvSpPr/>
      </dsp:nvSpPr>
      <dsp:spPr>
        <a:xfrm>
          <a:off x="8752442" y="810896"/>
          <a:ext cx="1943826" cy="194382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Disposiciones Finales</a:t>
          </a:r>
          <a:endParaRPr lang="es-CR" sz="1800" b="1" kern="1200" dirty="0"/>
        </a:p>
      </dsp:txBody>
      <dsp:txXfrm>
        <a:off x="9037109" y="1095563"/>
        <a:ext cx="1374492" cy="1374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90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6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789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274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49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31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1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14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94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408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3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D57C-3904-2243-BFA3-4D5057487E9B}" type="datetimeFigureOut">
              <a:rPr lang="es-ES_tradnl" smtClean="0"/>
              <a:t>12/10/2017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0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353475"/>
            <a:ext cx="10557124" cy="241465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PROPUESTA </a:t>
            </a:r>
            <a:r>
              <a:rPr lang="es-ES" sz="4600" b="1" dirty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DIRECTRIZ PARA LA FOLIACION DE EXPEDIENTES EN SOPORTE PAPEL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4669" y="5624713"/>
            <a:ext cx="8014891" cy="625362"/>
          </a:xfrm>
        </p:spPr>
        <p:txBody>
          <a:bodyPr>
            <a:noAutofit/>
          </a:bodyPr>
          <a:lstStyle/>
          <a:p>
            <a:pPr algn="l"/>
            <a:r>
              <a:rPr lang="es-ES_tradnl" sz="3000" dirty="0" smtClean="0">
                <a:solidFill>
                  <a:schemeClr val="bg1"/>
                </a:solidFill>
              </a:rPr>
              <a:t>Kattia Castillo Romero / </a:t>
            </a:r>
            <a:r>
              <a:rPr lang="es-CR" sz="3000" dirty="0" smtClean="0">
                <a:solidFill>
                  <a:schemeClr val="bg1"/>
                </a:solidFill>
              </a:rPr>
              <a:t>Kenneth </a:t>
            </a:r>
            <a:r>
              <a:rPr lang="es-CR" sz="3000" dirty="0">
                <a:solidFill>
                  <a:schemeClr val="bg1"/>
                </a:solidFill>
              </a:rPr>
              <a:t>Marín Vega</a:t>
            </a:r>
          </a:p>
          <a:p>
            <a:pPr algn="l"/>
            <a:endParaRPr lang="es-ES_tradnl" sz="3000" dirty="0">
              <a:solidFill>
                <a:srgbClr val="0051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Requisitos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997839"/>
            <a:ext cx="11786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 Duplicar </a:t>
            </a:r>
            <a:r>
              <a:rPr lang="es-CR" sz="3200" dirty="0">
                <a:solidFill>
                  <a:schemeClr val="bg1"/>
                </a:solidFill>
              </a:rPr>
              <a:t>facsímil </a:t>
            </a:r>
            <a:r>
              <a:rPr lang="es-CR" sz="3200" dirty="0" smtClean="0">
                <a:solidFill>
                  <a:schemeClr val="bg1"/>
                </a:solidFill>
              </a:rPr>
              <a:t> que lo requieran. </a:t>
            </a:r>
            <a:endParaRPr lang="es-CR" sz="32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sz="32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</a:rPr>
              <a:t>Incorporar </a:t>
            </a:r>
            <a:r>
              <a:rPr lang="es-ES" sz="3200" dirty="0">
                <a:solidFill>
                  <a:schemeClr val="bg1"/>
                </a:solidFill>
              </a:rPr>
              <a:t>documentos recibidos por medios </a:t>
            </a:r>
            <a:r>
              <a:rPr lang="es-ES" sz="3200" dirty="0" smtClean="0">
                <a:solidFill>
                  <a:schemeClr val="bg1"/>
                </a:solidFill>
              </a:rPr>
              <a:t>electrónicos  como evidencias de </a:t>
            </a:r>
            <a:r>
              <a:rPr lang="es-ES" sz="3200" dirty="0">
                <a:solidFill>
                  <a:schemeClr val="bg1"/>
                </a:solidFill>
              </a:rPr>
              <a:t>la cronología del </a:t>
            </a:r>
            <a:r>
              <a:rPr lang="es-ES" sz="3200" dirty="0" smtClean="0">
                <a:solidFill>
                  <a:schemeClr val="bg1"/>
                </a:solidFill>
              </a:rPr>
              <a:t>trámite. (contraparte digital)</a:t>
            </a:r>
            <a:endParaRPr lang="es-CR" sz="3200" dirty="0">
              <a:solidFill>
                <a:schemeClr val="bg1"/>
              </a:solidFill>
            </a:endParaRPr>
          </a:p>
          <a:p>
            <a:pPr algn="just"/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05250" y="2519082"/>
            <a:ext cx="7261263" cy="2404609"/>
          </a:xfrm>
        </p:spPr>
        <p:txBody>
          <a:bodyPr>
            <a:noAutofit/>
          </a:bodyPr>
          <a:lstStyle/>
          <a:p>
            <a:pPr algn="l"/>
            <a:r>
              <a:rPr lang="es-ES" sz="54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Disposiciones Técnicas </a:t>
            </a:r>
            <a:r>
              <a:rPr lang="es-CR" sz="5400" dirty="0"/>
              <a:t/>
            </a:r>
            <a:br>
              <a:rPr lang="es-CR" sz="5400" dirty="0"/>
            </a:br>
            <a:endParaRPr lang="es-ES_tradnl" sz="54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2428604"/>
            <a:ext cx="6246380" cy="2153400"/>
          </a:xfrm>
        </p:spPr>
        <p:txBody>
          <a:bodyPr>
            <a:noAutofit/>
          </a:bodyPr>
          <a:lstStyle/>
          <a:p>
            <a:pPr algn="l"/>
            <a:r>
              <a:rPr lang="es-ES" sz="7200" b="1" dirty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oliación 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6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foliación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997839"/>
            <a:ext cx="11786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Foliar </a:t>
            </a:r>
            <a:r>
              <a:rPr lang="es-MX" sz="3200" dirty="0">
                <a:solidFill>
                  <a:schemeClr val="bg1"/>
                </a:solidFill>
              </a:rPr>
              <a:t>de manera consecutiva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Se debe iniciar en el 0001 (no existe folio 0).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Usar un mínimo de 4 caracteres por </a:t>
            </a:r>
            <a:r>
              <a:rPr lang="es-MX" sz="3200" dirty="0" smtClean="0">
                <a:solidFill>
                  <a:schemeClr val="bg1"/>
                </a:solidFill>
              </a:rPr>
              <a:t>folio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Usar </a:t>
            </a:r>
            <a:r>
              <a:rPr lang="es-MX" sz="3200" dirty="0">
                <a:solidFill>
                  <a:schemeClr val="bg1"/>
                </a:solidFill>
              </a:rPr>
              <a:t>números arábigos </a:t>
            </a:r>
            <a:endParaRPr lang="es-MX" sz="3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No </a:t>
            </a:r>
            <a:r>
              <a:rPr lang="es-MX" sz="3200" dirty="0">
                <a:solidFill>
                  <a:schemeClr val="bg1"/>
                </a:solidFill>
              </a:rPr>
              <a:t>utilizar números con el suplemento A, B, C.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El número se consignará en el </a:t>
            </a:r>
            <a:r>
              <a:rPr lang="es-MX" sz="3200" dirty="0">
                <a:solidFill>
                  <a:schemeClr val="bg1"/>
                </a:solidFill>
              </a:rPr>
              <a:t> margen superior derecho de cada folio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196266" y="1277054"/>
            <a:ext cx="3229465" cy="438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9 Rectángulo"/>
          <p:cNvSpPr/>
          <p:nvPr/>
        </p:nvSpPr>
        <p:spPr>
          <a:xfrm>
            <a:off x="3807014" y="1758919"/>
            <a:ext cx="3216783" cy="43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Rectángulo"/>
          <p:cNvSpPr/>
          <p:nvPr/>
        </p:nvSpPr>
        <p:spPr>
          <a:xfrm>
            <a:off x="4656816" y="717696"/>
            <a:ext cx="3221091" cy="436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AutoShape 2" descr="Resultado de imagen de hoja papek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4" descr="Resultado de imagen de hoja papek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9222" name="Picture 6" descr="Resultado de imagen de hoja papek vec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8927" r="18663" b="12248"/>
          <a:stretch/>
        </p:blipFill>
        <p:spPr bwMode="auto">
          <a:xfrm>
            <a:off x="3486778" y="512923"/>
            <a:ext cx="4709153" cy="57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159614" y="1836298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0125</a:t>
            </a:r>
            <a:endParaRPr lang="es-CR" b="1" dirty="0">
              <a:solidFill>
                <a:srgbClr val="0070C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643598" y="1285338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0125A</a:t>
            </a:r>
            <a:endParaRPr lang="es-CR" b="1" dirty="0">
              <a:solidFill>
                <a:srgbClr val="0070C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117534" y="714282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0126</a:t>
            </a:r>
            <a:endParaRPr lang="es-CR" b="1" dirty="0">
              <a:solidFill>
                <a:srgbClr val="0070C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8304929" y="1250137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6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6396" r="74997" b="75697"/>
          <a:stretch/>
        </p:blipFill>
        <p:spPr bwMode="auto">
          <a:xfrm>
            <a:off x="8342600" y="1301624"/>
            <a:ext cx="869204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foliación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445199"/>
            <a:ext cx="11786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El </a:t>
            </a:r>
            <a:r>
              <a:rPr lang="es-CR" sz="3200" dirty="0">
                <a:solidFill>
                  <a:schemeClr val="bg1"/>
                </a:solidFill>
              </a:rPr>
              <a:t>expediente debe foliarse en una sola </a:t>
            </a:r>
            <a:r>
              <a:rPr lang="es-CR" sz="3200" dirty="0" smtClean="0">
                <a:solidFill>
                  <a:schemeClr val="bg1"/>
                </a:solidFill>
              </a:rPr>
              <a:t>área.</a:t>
            </a:r>
          </a:p>
          <a:p>
            <a:pPr algn="just"/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Foliar </a:t>
            </a:r>
            <a:r>
              <a:rPr lang="es-CR" sz="3200" dirty="0">
                <a:solidFill>
                  <a:schemeClr val="bg1"/>
                </a:solidFill>
              </a:rPr>
              <a:t>la cara </a:t>
            </a:r>
            <a:r>
              <a:rPr lang="es-CR" sz="3200" dirty="0" smtClean="0">
                <a:solidFill>
                  <a:schemeClr val="bg1"/>
                </a:solidFill>
              </a:rPr>
              <a:t>principal.</a:t>
            </a:r>
          </a:p>
          <a:p>
            <a:pPr algn="just"/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Números legibles </a:t>
            </a:r>
            <a:r>
              <a:rPr lang="es-CR" sz="3200" dirty="0">
                <a:solidFill>
                  <a:schemeClr val="bg1"/>
                </a:solidFill>
              </a:rPr>
              <a:t>y sin tachaduras, </a:t>
            </a:r>
            <a:r>
              <a:rPr lang="es-CR" sz="3200" dirty="0" smtClean="0">
                <a:solidFill>
                  <a:schemeClr val="bg1"/>
                </a:solidFill>
              </a:rPr>
              <a:t> y en un </a:t>
            </a:r>
            <a:r>
              <a:rPr lang="es-CR" sz="3200" dirty="0">
                <a:solidFill>
                  <a:schemeClr val="bg1"/>
                </a:solidFill>
              </a:rPr>
              <a:t>espacio en blanco</a:t>
            </a:r>
            <a:r>
              <a:rPr lang="es-CR" sz="3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Se </a:t>
            </a:r>
            <a:r>
              <a:rPr lang="es-CR" sz="3200" dirty="0">
                <a:solidFill>
                  <a:schemeClr val="bg1"/>
                </a:solidFill>
              </a:rPr>
              <a:t>debe </a:t>
            </a:r>
            <a:r>
              <a:rPr lang="es-CR" sz="3200" dirty="0" smtClean="0">
                <a:solidFill>
                  <a:schemeClr val="bg1"/>
                </a:solidFill>
              </a:rPr>
              <a:t>utilizar un </a:t>
            </a:r>
            <a:r>
              <a:rPr lang="es-CR" sz="3200" dirty="0">
                <a:solidFill>
                  <a:schemeClr val="bg1"/>
                </a:solidFill>
              </a:rPr>
              <a:t>foliador </a:t>
            </a:r>
            <a:r>
              <a:rPr lang="es-CR" sz="3200" dirty="0" smtClean="0">
                <a:solidFill>
                  <a:schemeClr val="bg1"/>
                </a:solidFill>
              </a:rPr>
              <a:t>con </a:t>
            </a:r>
            <a:r>
              <a:rPr lang="es-CR" sz="3200" dirty="0">
                <a:solidFill>
                  <a:schemeClr val="bg1"/>
                </a:solidFill>
              </a:rPr>
              <a:t>tinta </a:t>
            </a:r>
            <a:r>
              <a:rPr lang="es-CR" sz="3200" dirty="0" smtClean="0">
                <a:solidFill>
                  <a:schemeClr val="bg1"/>
                </a:solidFill>
              </a:rPr>
              <a:t>indeleble.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3082" b="2391"/>
          <a:stretch/>
        </p:blipFill>
        <p:spPr bwMode="auto">
          <a:xfrm>
            <a:off x="3979145" y="422030"/>
            <a:ext cx="4481567" cy="614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 rot="17369642">
            <a:off x="5225137" y="1637887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0125</a:t>
            </a:r>
            <a:endParaRPr lang="es-CR" dirty="0"/>
          </a:p>
        </p:txBody>
      </p:sp>
      <p:sp>
        <p:nvSpPr>
          <p:cNvPr id="9" name="8 CuadroTexto"/>
          <p:cNvSpPr txBox="1"/>
          <p:nvPr/>
        </p:nvSpPr>
        <p:spPr>
          <a:xfrm>
            <a:off x="4089678" y="4251438"/>
            <a:ext cx="213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endParaRPr lang="es-CR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90003" y="1965885"/>
            <a:ext cx="213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Vuelto</a:t>
            </a:r>
            <a:endParaRPr lang="es-C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450849" y="627161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4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6396" r="74997" b="75697"/>
          <a:stretch/>
        </p:blipFill>
        <p:spPr bwMode="auto">
          <a:xfrm>
            <a:off x="7488520" y="678648"/>
            <a:ext cx="869204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3082" b="2391"/>
          <a:stretch/>
        </p:blipFill>
        <p:spPr bwMode="auto">
          <a:xfrm rot="10800000">
            <a:off x="1115347" y="1267336"/>
            <a:ext cx="3748037" cy="51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28884" y="1313783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0125</a:t>
            </a:r>
            <a:endParaRPr lang="es-CR" dirty="0"/>
          </a:p>
        </p:txBody>
      </p:sp>
      <p:pic>
        <p:nvPicPr>
          <p:cNvPr id="7172" name="Picture 4" descr="Resultado de imagen de equis ve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299" y="312744"/>
            <a:ext cx="605112" cy="6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3082" b="2391"/>
          <a:stretch/>
        </p:blipFill>
        <p:spPr bwMode="auto">
          <a:xfrm rot="10800000">
            <a:off x="6716754" y="1267336"/>
            <a:ext cx="3748037" cy="51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4893754" y="1020529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14 Elipse"/>
          <p:cNvSpPr/>
          <p:nvPr/>
        </p:nvSpPr>
        <p:spPr>
          <a:xfrm>
            <a:off x="10626128" y="1079337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4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6396" r="50218" b="75697"/>
          <a:stretch/>
        </p:blipFill>
        <p:spPr bwMode="auto">
          <a:xfrm>
            <a:off x="4830872" y="1072016"/>
            <a:ext cx="1024658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6396" r="74997" b="75697"/>
          <a:stretch/>
        </p:blipFill>
        <p:spPr bwMode="auto">
          <a:xfrm>
            <a:off x="10663799" y="1130824"/>
            <a:ext cx="869204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9947298" y="3653213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125</a:t>
            </a:r>
            <a:endParaRPr lang="es-CR" dirty="0">
              <a:solidFill>
                <a:schemeClr val="accent2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pic>
        <p:nvPicPr>
          <p:cNvPr id="8198" name="Picture 6" descr="Resultado de imagen de CASTILLO vector free download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1" b="50000"/>
          <a:stretch/>
        </p:blipFill>
        <p:spPr bwMode="auto">
          <a:xfrm>
            <a:off x="9723870" y="1234640"/>
            <a:ext cx="640435" cy="6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822257" y="1395416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125</a:t>
            </a:r>
            <a:endParaRPr lang="es-CR" dirty="0">
              <a:solidFill>
                <a:schemeClr val="accent2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foliación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003087"/>
            <a:ext cx="11786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chemeClr val="bg1"/>
              </a:solidFill>
            </a:endParaRPr>
          </a:p>
          <a:p>
            <a:pPr algn="just"/>
            <a:endParaRPr lang="es-MX" sz="32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No se deben foliar hojas en blanco ni separaciones de apartados</a:t>
            </a:r>
            <a:r>
              <a:rPr lang="es-CR" sz="3200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Los planos, </a:t>
            </a:r>
            <a:r>
              <a:rPr lang="es-CR" sz="3200" dirty="0" smtClean="0">
                <a:solidFill>
                  <a:schemeClr val="bg1"/>
                </a:solidFill>
              </a:rPr>
              <a:t>mapas</a:t>
            </a:r>
            <a:r>
              <a:rPr lang="es-CR" sz="3200" dirty="0">
                <a:solidFill>
                  <a:schemeClr val="bg1"/>
                </a:solidFill>
              </a:rPr>
              <a:t> </a:t>
            </a:r>
            <a:r>
              <a:rPr lang="es-CR" sz="3200" dirty="0" smtClean="0">
                <a:solidFill>
                  <a:schemeClr val="bg1"/>
                </a:solidFill>
              </a:rPr>
              <a:t>y dibujos tendrán el número correspondiente.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Documentos </a:t>
            </a:r>
            <a:r>
              <a:rPr lang="es-CR" sz="3200" dirty="0">
                <a:solidFill>
                  <a:schemeClr val="bg1"/>
                </a:solidFill>
              </a:rPr>
              <a:t>de pequeño </a:t>
            </a:r>
            <a:r>
              <a:rPr lang="es-CR" sz="3200" dirty="0" smtClean="0">
                <a:solidFill>
                  <a:schemeClr val="bg1"/>
                </a:solidFill>
              </a:rPr>
              <a:t>formato.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Las fotografías sueltas se foliarán en la cara vuelta</a:t>
            </a:r>
            <a:endParaRPr lang="es-CR" sz="32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3082" b="2391"/>
          <a:stretch/>
        </p:blipFill>
        <p:spPr bwMode="auto">
          <a:xfrm rot="10800000">
            <a:off x="3737947" y="1176900"/>
            <a:ext cx="3748037" cy="51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551484" y="1223347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0125</a:t>
            </a:r>
            <a:endParaRPr lang="es-CR" dirty="0"/>
          </a:p>
        </p:txBody>
      </p:sp>
      <p:sp>
        <p:nvSpPr>
          <p:cNvPr id="9" name="8 Elipse"/>
          <p:cNvSpPr/>
          <p:nvPr/>
        </p:nvSpPr>
        <p:spPr>
          <a:xfrm>
            <a:off x="7516354" y="930093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0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6396" r="50218" b="75697"/>
          <a:stretch/>
        </p:blipFill>
        <p:spPr bwMode="auto">
          <a:xfrm>
            <a:off x="7453472" y="981580"/>
            <a:ext cx="1024658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de archivo nacional costa 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4" descr="Resultado de imagen de archivo nacional costa r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30" name="Picture 6" descr="Resultado de imagen de archivo nacional costa 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52" y="3076715"/>
            <a:ext cx="2094586" cy="13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jup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41" y="5101216"/>
            <a:ext cx="854697" cy="6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conav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39" y="1592679"/>
            <a:ext cx="1910694" cy="11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69084413"/>
              </p:ext>
            </p:extLst>
          </p:nvPr>
        </p:nvGraphicFramePr>
        <p:xfrm>
          <a:off x="823965" y="984718"/>
          <a:ext cx="10701494" cy="618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8812400" y="6637494"/>
            <a:ext cx="3607358" cy="301170"/>
          </a:xfrm>
        </p:spPr>
        <p:txBody>
          <a:bodyPr>
            <a:noAutofit/>
          </a:bodyPr>
          <a:lstStyle/>
          <a:p>
            <a:pPr algn="l"/>
            <a:r>
              <a:rPr lang="es-ES_tradnl" sz="1400" dirty="0" smtClean="0">
                <a:solidFill>
                  <a:schemeClr val="bg1"/>
                </a:solidFill>
              </a:rPr>
              <a:t>Kattia Castillo Romero / </a:t>
            </a:r>
            <a:r>
              <a:rPr lang="es-CR" sz="1400" dirty="0" smtClean="0">
                <a:solidFill>
                  <a:schemeClr val="bg1"/>
                </a:solidFill>
              </a:rPr>
              <a:t>Kenneth </a:t>
            </a:r>
            <a:r>
              <a:rPr lang="es-CR" sz="1400" dirty="0">
                <a:solidFill>
                  <a:schemeClr val="bg1"/>
                </a:solidFill>
              </a:rPr>
              <a:t>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foliación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003087"/>
            <a:ext cx="117867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chemeClr val="bg1"/>
              </a:solidFill>
            </a:endParaRPr>
          </a:p>
          <a:p>
            <a:pPr lvl="0" algn="just"/>
            <a:endParaRPr lang="es-MX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Las </a:t>
            </a:r>
            <a:r>
              <a:rPr lang="es-CR" sz="3200" dirty="0">
                <a:solidFill>
                  <a:schemeClr val="bg1"/>
                </a:solidFill>
              </a:rPr>
              <a:t>radiografías, documentos de pequeño formato con información en ambas caras diapositivas, negativos, </a:t>
            </a:r>
            <a:r>
              <a:rPr lang="es-CR" sz="3200" dirty="0" err="1">
                <a:solidFill>
                  <a:schemeClr val="bg1"/>
                </a:solidFill>
              </a:rPr>
              <a:t>cassettes</a:t>
            </a:r>
            <a:r>
              <a:rPr lang="es-CR" sz="3200" dirty="0">
                <a:solidFill>
                  <a:schemeClr val="bg1"/>
                </a:solidFill>
              </a:rPr>
              <a:t>, discos compactos (CD, DVD), disquetes o documentos en soportes </a:t>
            </a:r>
            <a:r>
              <a:rPr lang="es-CR" sz="3200" dirty="0" smtClean="0">
                <a:solidFill>
                  <a:schemeClr val="bg1"/>
                </a:solidFill>
              </a:rPr>
              <a:t>similares. 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Para el caso de piezas documentales que se generan foliadas por impresora, y que concuerden con la foliatura del expediente, se dejará esta </a:t>
            </a:r>
            <a:r>
              <a:rPr lang="es-MX" sz="3200" dirty="0" smtClean="0">
                <a:solidFill>
                  <a:schemeClr val="bg1"/>
                </a:solidFill>
              </a:rPr>
              <a:t>foliación</a:t>
            </a:r>
            <a:r>
              <a:rPr lang="x-none" sz="3200" dirty="0" smtClean="0">
                <a:solidFill>
                  <a:schemeClr val="bg1"/>
                </a:solidFill>
              </a:rPr>
              <a:t>.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foliación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Expediente con varios tomos.</a:t>
            </a:r>
          </a:p>
          <a:p>
            <a:pPr lvl="0" algn="just"/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Cada expediente debe contener una portada con el índice respectivo que describa su contenido. </a:t>
            </a:r>
            <a:endParaRPr lang="es-CR" sz="32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No se deben foliar ni retirar los folios sueltos en blanco cuando éstos cumplen una función de conservación.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 smtClean="0">
              <a:solidFill>
                <a:schemeClr val="bg1"/>
              </a:solidFill>
            </a:endParaRPr>
          </a:p>
          <a:p>
            <a:pPr lvl="0" algn="just"/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2" t="10254" r="21145" b="22777"/>
          <a:stretch/>
        </p:blipFill>
        <p:spPr bwMode="auto">
          <a:xfrm>
            <a:off x="3597309" y="251209"/>
            <a:ext cx="5104563" cy="62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foliación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La foliación es una tarea previa a cualquier empaste, proceso de descripción o proceso técnico de reprografía (microfilmación o digitalización</a:t>
            </a:r>
            <a:r>
              <a:rPr lang="es-CR" sz="3200" dirty="0" smtClean="0">
                <a:solidFill>
                  <a:schemeClr val="bg1"/>
                </a:solidFill>
              </a:rPr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En caso de tomos </a:t>
            </a:r>
            <a:r>
              <a:rPr lang="es-MX" sz="3200" dirty="0" smtClean="0">
                <a:solidFill>
                  <a:schemeClr val="bg1"/>
                </a:solidFill>
              </a:rPr>
              <a:t>que </a:t>
            </a:r>
            <a:r>
              <a:rPr lang="es-MX" sz="3200" dirty="0">
                <a:solidFill>
                  <a:schemeClr val="bg1"/>
                </a:solidFill>
              </a:rPr>
              <a:t>ya vienen empastados, foliados y/o paginados de fábrica, puede aceptarse como mecanismo de control sin necesidad de </a:t>
            </a:r>
            <a:r>
              <a:rPr lang="es-MX" sz="3200" dirty="0" err="1">
                <a:solidFill>
                  <a:schemeClr val="bg1"/>
                </a:solidFill>
              </a:rPr>
              <a:t>refoliar</a:t>
            </a:r>
            <a:r>
              <a:rPr lang="es-MX" sz="3200" dirty="0">
                <a:solidFill>
                  <a:schemeClr val="bg1"/>
                </a:solidFill>
              </a:rPr>
              <a:t> a mano. Es recomendable  registrar en el índice la cantidad de folios o páginas que contiene.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2512373"/>
            <a:ext cx="8758468" cy="1942385"/>
          </a:xfrm>
        </p:spPr>
        <p:txBody>
          <a:bodyPr>
            <a:noAutofit/>
          </a:bodyPr>
          <a:lstStyle/>
          <a:p>
            <a:pPr algn="l"/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Rectificación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Rectificación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r>
              <a:rPr lang="es-MX" sz="3200" dirty="0" smtClean="0">
                <a:solidFill>
                  <a:schemeClr val="bg1"/>
                </a:solidFill>
              </a:rPr>
              <a:t>Situaciones que ameritan revisión</a:t>
            </a:r>
            <a:r>
              <a:rPr lang="es-MX" sz="3200" dirty="0">
                <a:solidFill>
                  <a:schemeClr val="bg1"/>
                </a:solidFill>
              </a:rPr>
              <a:t>, corrección y </a:t>
            </a:r>
            <a:r>
              <a:rPr lang="es-MX" sz="3200" dirty="0" smtClean="0">
                <a:solidFill>
                  <a:schemeClr val="bg1"/>
                </a:solidFill>
              </a:rPr>
              <a:t>anotación </a:t>
            </a:r>
            <a:r>
              <a:rPr lang="es-MX" sz="3200" dirty="0">
                <a:solidFill>
                  <a:schemeClr val="bg1"/>
                </a:solidFill>
              </a:rPr>
              <a:t>de </a:t>
            </a:r>
            <a:r>
              <a:rPr lang="es-MX" sz="3200" dirty="0" smtClean="0">
                <a:solidFill>
                  <a:schemeClr val="bg1"/>
                </a:solidFill>
              </a:rPr>
              <a:t>cambios</a:t>
            </a:r>
            <a:r>
              <a:rPr lang="es-MX" sz="3200" dirty="0">
                <a:solidFill>
                  <a:schemeClr val="bg1"/>
                </a:solidFill>
              </a:rPr>
              <a:t>: </a:t>
            </a:r>
            <a:endParaRPr lang="es-CR" sz="3200" dirty="0">
              <a:solidFill>
                <a:schemeClr val="bg1"/>
              </a:solidFill>
            </a:endParaRPr>
          </a:p>
          <a:p>
            <a:pPr lvl="0" algn="just"/>
            <a:endParaRPr lang="es-MX" sz="3200" dirty="0" smtClean="0"/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Extracción de un  </a:t>
            </a:r>
            <a:r>
              <a:rPr lang="es-MX" sz="3200" dirty="0" smtClean="0">
                <a:solidFill>
                  <a:schemeClr val="bg1"/>
                </a:solidFill>
              </a:rPr>
              <a:t>documento. 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Por omisión de la </a:t>
            </a:r>
            <a:r>
              <a:rPr lang="es-MX" sz="3200" dirty="0" smtClean="0">
                <a:solidFill>
                  <a:schemeClr val="bg1"/>
                </a:solidFill>
              </a:rPr>
              <a:t>foliatura.</a:t>
            </a: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Error material al realizar el </a:t>
            </a:r>
            <a:r>
              <a:rPr lang="es-MX" sz="3200" dirty="0" smtClean="0">
                <a:solidFill>
                  <a:schemeClr val="bg1"/>
                </a:solidFill>
              </a:rPr>
              <a:t>foliado.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Documentos con doble </a:t>
            </a:r>
            <a:r>
              <a:rPr lang="es-MX" sz="3200" dirty="0">
                <a:solidFill>
                  <a:schemeClr val="bg1"/>
                </a:solidFill>
              </a:rPr>
              <a:t>foliatura.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 Rectificación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053327"/>
            <a:ext cx="117867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r>
              <a:rPr lang="es-MX" sz="3200" dirty="0" smtClean="0">
                <a:solidFill>
                  <a:schemeClr val="bg1"/>
                </a:solidFill>
              </a:rPr>
              <a:t>Situaciones que ameritan revisión</a:t>
            </a:r>
            <a:r>
              <a:rPr lang="es-MX" sz="3200" dirty="0">
                <a:solidFill>
                  <a:schemeClr val="bg1"/>
                </a:solidFill>
              </a:rPr>
              <a:t>, corrección y </a:t>
            </a:r>
            <a:r>
              <a:rPr lang="es-MX" sz="3200" dirty="0" smtClean="0">
                <a:solidFill>
                  <a:schemeClr val="bg1"/>
                </a:solidFill>
              </a:rPr>
              <a:t>anotación </a:t>
            </a:r>
            <a:r>
              <a:rPr lang="es-MX" sz="3200" dirty="0">
                <a:solidFill>
                  <a:schemeClr val="bg1"/>
                </a:solidFill>
              </a:rPr>
              <a:t>de </a:t>
            </a:r>
            <a:r>
              <a:rPr lang="es-MX" sz="3200" dirty="0" smtClean="0">
                <a:solidFill>
                  <a:schemeClr val="bg1"/>
                </a:solidFill>
              </a:rPr>
              <a:t>cambios</a:t>
            </a:r>
            <a:r>
              <a:rPr lang="es-MX" sz="32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s-MX" sz="3200" dirty="0" smtClean="0">
                <a:solidFill>
                  <a:schemeClr val="bg1"/>
                </a:solidFill>
              </a:rPr>
              <a:t> 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Que </a:t>
            </a:r>
            <a:r>
              <a:rPr lang="es-MX" sz="3200" dirty="0">
                <a:solidFill>
                  <a:schemeClr val="bg1"/>
                </a:solidFill>
              </a:rPr>
              <a:t>el expediente no cumpla con las indicaciones sobre orden y clasificación, y por tanto se requiera  re estructurar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En caso de equivocación se debe tachar con una </a:t>
            </a:r>
            <a:r>
              <a:rPr lang="es-CR" sz="3200" dirty="0" smtClean="0">
                <a:solidFill>
                  <a:schemeClr val="bg1"/>
                </a:solidFill>
              </a:rPr>
              <a:t>línea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Constancia sobre la refoliación a través de un acta</a:t>
            </a:r>
            <a:r>
              <a:rPr lang="es-ES_tradnl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No se debe utilizar corrector, ni realizar tachones .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3082" b="2391"/>
          <a:stretch/>
        </p:blipFill>
        <p:spPr bwMode="auto">
          <a:xfrm rot="10800000">
            <a:off x="3737947" y="1176900"/>
            <a:ext cx="3748037" cy="51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51484" y="1223347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0126</a:t>
            </a:r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516354" y="930093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1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6396" r="50218" b="75697"/>
          <a:stretch/>
        </p:blipFill>
        <p:spPr bwMode="auto">
          <a:xfrm>
            <a:off x="7453472" y="981580"/>
            <a:ext cx="1024658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551484" y="1476404"/>
            <a:ext cx="83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70C0"/>
                </a:solidFill>
              </a:rPr>
              <a:t>0125</a:t>
            </a:r>
            <a:endParaRPr lang="es-CR" dirty="0">
              <a:solidFill>
                <a:srgbClr val="0070C0"/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6662057" y="1296237"/>
            <a:ext cx="492369" cy="1801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0" t="14597" r="21199" b="12746"/>
          <a:stretch/>
        </p:blipFill>
        <p:spPr bwMode="auto">
          <a:xfrm>
            <a:off x="3778181" y="381839"/>
            <a:ext cx="4742821" cy="62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1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2512373"/>
            <a:ext cx="8758468" cy="1942385"/>
          </a:xfrm>
        </p:spPr>
        <p:txBody>
          <a:bodyPr>
            <a:noAutofit/>
          </a:bodyPr>
          <a:lstStyle/>
          <a:p>
            <a:pPr algn="l"/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Anexos 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Objetivos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2689" y="2067604"/>
            <a:ext cx="9535885" cy="426286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Estandarizar </a:t>
            </a:r>
            <a:r>
              <a:rPr lang="es-ES_tradnl" sz="3200" dirty="0">
                <a:solidFill>
                  <a:schemeClr val="bg1"/>
                </a:solidFill>
              </a:rPr>
              <a:t>las reglas técnicas en labores atinentes a la foliación </a:t>
            </a:r>
            <a:endParaRPr lang="es-ES_tradnl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B</a:t>
            </a:r>
            <a:r>
              <a:rPr lang="es-ES_tradnl" sz="3200" dirty="0" smtClean="0">
                <a:solidFill>
                  <a:schemeClr val="bg1"/>
                </a:solidFill>
              </a:rPr>
              <a:t>rindar </a:t>
            </a:r>
            <a:r>
              <a:rPr lang="es-ES_tradnl" sz="3200" dirty="0">
                <a:solidFill>
                  <a:schemeClr val="bg1"/>
                </a:solidFill>
              </a:rPr>
              <a:t>mayor seguridad en </a:t>
            </a:r>
            <a:r>
              <a:rPr lang="es-ES_tradnl" sz="3200" dirty="0" smtClean="0">
                <a:solidFill>
                  <a:schemeClr val="bg1"/>
                </a:solidFill>
              </a:rPr>
              <a:t>la conformación de los expedientes </a:t>
            </a:r>
            <a:r>
              <a:rPr lang="es-ES_tradnl" sz="3200" dirty="0">
                <a:solidFill>
                  <a:schemeClr val="bg1"/>
                </a:solidFill>
              </a:rPr>
              <a:t>evitando modificaciones no </a:t>
            </a:r>
            <a:r>
              <a:rPr lang="es-ES_tradnl" sz="3200" dirty="0" smtClean="0">
                <a:solidFill>
                  <a:schemeClr val="bg1"/>
                </a:solidFill>
              </a:rPr>
              <a:t>controladas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Asegurar el incumpliendo </a:t>
            </a:r>
            <a:r>
              <a:rPr lang="es-ES_tradnl" sz="3200" dirty="0">
                <a:solidFill>
                  <a:schemeClr val="bg1"/>
                </a:solidFill>
              </a:rPr>
              <a:t>de </a:t>
            </a:r>
            <a:r>
              <a:rPr lang="es-ES_tradnl" sz="3200" dirty="0" smtClean="0">
                <a:solidFill>
                  <a:schemeClr val="bg1"/>
                </a:solidFill>
              </a:rPr>
              <a:t>la </a:t>
            </a:r>
            <a:r>
              <a:rPr lang="es-ES_tradnl" sz="3200" dirty="0">
                <a:solidFill>
                  <a:schemeClr val="bg1"/>
                </a:solidFill>
              </a:rPr>
              <a:t>normativa vigente al </a:t>
            </a:r>
            <a:r>
              <a:rPr lang="es-ES_tradnl" sz="3200" dirty="0" smtClean="0">
                <a:solidFill>
                  <a:schemeClr val="bg1"/>
                </a:solidFill>
              </a:rPr>
              <a:t>respecto</a:t>
            </a:r>
            <a:r>
              <a:rPr lang="es-ES_tradnl" sz="3200" dirty="0">
                <a:solidFill>
                  <a:schemeClr val="bg1"/>
                </a:solidFill>
              </a:rPr>
              <a:t/>
            </a:r>
            <a:br>
              <a:rPr lang="es-ES_tradnl" sz="3200" dirty="0">
                <a:solidFill>
                  <a:schemeClr val="bg1"/>
                </a:solidFill>
              </a:rPr>
            </a:br>
            <a:endParaRPr lang="es-ES_tradnl" sz="3000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los anexos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r>
              <a:rPr lang="es-ES_tradnl" sz="3200" dirty="0"/>
              <a:t> </a:t>
            </a:r>
            <a:endParaRPr lang="es-ES_tradnl" sz="3200" dirty="0">
              <a:solidFill>
                <a:schemeClr val="bg1"/>
              </a:solidFill>
            </a:endParaRPr>
          </a:p>
          <a:p>
            <a:pPr algn="just"/>
            <a:r>
              <a:rPr lang="es-ES_tradnl" sz="3200" dirty="0">
                <a:solidFill>
                  <a:schemeClr val="bg1"/>
                </a:solidFill>
              </a:rPr>
              <a:t>Los anexos, se incorporarán al final del </a:t>
            </a:r>
            <a:r>
              <a:rPr lang="es-ES_tradnl" sz="3200" dirty="0" smtClean="0">
                <a:solidFill>
                  <a:schemeClr val="bg1"/>
                </a:solidFill>
              </a:rPr>
              <a:t>expediente, tomando en cuenta algunas puntos importantes:</a:t>
            </a:r>
          </a:p>
          <a:p>
            <a:pPr algn="just"/>
            <a:endParaRPr lang="es-ES_tradnl" sz="32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Si el anexo es otro expediente se debe dejar la foliación original</a:t>
            </a:r>
            <a:r>
              <a:rPr lang="es-CR" sz="3200" dirty="0" smtClean="0">
                <a:solidFill>
                  <a:schemeClr val="bg1"/>
                </a:solidFill>
              </a:rPr>
              <a:t>.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endParaRPr lang="es-CR" sz="32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Los anexos impresos (folletos, boletines, periódicos, revistas.) que formen parte de un expediente se numerarán como un solo folio. 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algn="just"/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endParaRPr lang="es-CR" sz="3200" dirty="0">
              <a:solidFill>
                <a:schemeClr val="bg1"/>
              </a:solidFill>
            </a:endParaRPr>
          </a:p>
          <a:p>
            <a:pPr algn="just"/>
            <a:endParaRPr lang="es-CR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los anexos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r>
              <a:rPr lang="es-ES_tradnl" sz="3200" dirty="0"/>
              <a:t> </a:t>
            </a:r>
            <a:endParaRPr lang="es-ES_tradnl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Si </a:t>
            </a:r>
            <a:r>
              <a:rPr lang="es-CR" sz="3200" dirty="0">
                <a:solidFill>
                  <a:schemeClr val="bg1"/>
                </a:solidFill>
              </a:rPr>
              <a:t>los anexos a agregar no traen ningún tipo de foliatura, y sus piezas documentales no requieran de ningún tipo de tratamiento especial, se agregan como un tomo anexo al expediente principal y por tanto deben tener su propia foliatura.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los anexos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r>
              <a:rPr lang="es-ES_tradnl" sz="3200" dirty="0"/>
              <a:t> </a:t>
            </a:r>
            <a:endParaRPr lang="es-CR" sz="3200" dirty="0" smtClean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MX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En el caso de documentos de anexos que por su soporte se requiera brindar condiciones de conservación diferentes a las del expediente principal, se agregará como un anexo más con una referencia cruzada en el área de anexos y en el índice de los expedientes.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los anexos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r>
              <a:rPr lang="es-ES_tradnl" sz="3200" dirty="0"/>
              <a:t> </a:t>
            </a:r>
            <a:endParaRPr lang="es-CR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Cada anexo se debe agregar al índice como anexo con una descripción breve de su contenido</a:t>
            </a:r>
            <a:r>
              <a:rPr lang="es-CR" sz="32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Los documentos que no cuenten con fecha se incluirán como anexos.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2512373"/>
            <a:ext cx="8758468" cy="1942385"/>
          </a:xfrm>
        </p:spPr>
        <p:txBody>
          <a:bodyPr>
            <a:noAutofit/>
          </a:bodyPr>
          <a:lstStyle/>
          <a:p>
            <a:pPr algn="l"/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Carátulas de los expedientes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las carátulas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algn="just"/>
            <a:r>
              <a:rPr lang="es-MX" sz="3200" dirty="0">
                <a:solidFill>
                  <a:schemeClr val="bg1"/>
                </a:solidFill>
              </a:rPr>
              <a:t>Componentes: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Nombre de la Institución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Tipo documental – Nombre del expediente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Unidad Productora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Acceso (restringido, libre)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Año 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Número de tomo (en caso de tener más de uno)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Otros descriptores que la administración considere necesarios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 las carátulas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Cuando un expediente cuente con más de un tomo, cada uno de ellos debe tener su propia </a:t>
            </a:r>
            <a:r>
              <a:rPr lang="es-ES_tradnl" sz="3200" dirty="0" smtClean="0">
                <a:solidFill>
                  <a:schemeClr val="bg1"/>
                </a:solidFill>
              </a:rPr>
              <a:t>carátula, las cuales no deben foliarse.</a:t>
            </a: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882931" y="562706"/>
            <a:ext cx="437103" cy="1748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3" t="14314" r="21293" b="9460"/>
          <a:stretch/>
        </p:blipFill>
        <p:spPr bwMode="auto">
          <a:xfrm>
            <a:off x="3845379" y="302079"/>
            <a:ext cx="4474655" cy="626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2512373"/>
            <a:ext cx="8758468" cy="1942385"/>
          </a:xfrm>
        </p:spPr>
        <p:txBody>
          <a:bodyPr>
            <a:noAutofit/>
          </a:bodyPr>
          <a:lstStyle/>
          <a:p>
            <a:pPr algn="l"/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Desglose de partes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Desglose de partes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Se da cuando el expediente debe ser dividido en partes para efectos de un secuestro documental, u alguna otra situación especial</a:t>
            </a:r>
            <a:r>
              <a:rPr lang="es-ES_tradnl" sz="3200" dirty="0" smtClean="0">
                <a:solidFill>
                  <a:schemeClr val="bg1"/>
                </a:solidFill>
              </a:rPr>
              <a:t>.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Marco Contextual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2689" y="2449428"/>
            <a:ext cx="9535885" cy="267521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Criterios Procuraduría General de la República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Carencia de </a:t>
            </a:r>
            <a:r>
              <a:rPr lang="es-MX" sz="3200" dirty="0">
                <a:solidFill>
                  <a:schemeClr val="bg1"/>
                </a:solidFill>
              </a:rPr>
              <a:t>un instrumento que </a:t>
            </a:r>
            <a:r>
              <a:rPr lang="es-MX" sz="3200" dirty="0" smtClean="0">
                <a:solidFill>
                  <a:schemeClr val="bg1"/>
                </a:solidFill>
              </a:rPr>
              <a:t>regule la foliación</a:t>
            </a:r>
            <a:r>
              <a:rPr lang="es-ES_tradnl" sz="3200" dirty="0">
                <a:solidFill>
                  <a:schemeClr val="bg1"/>
                </a:solidFill>
              </a:rPr>
              <a:t/>
            </a:r>
            <a:br>
              <a:rPr lang="es-ES_tradnl" sz="3200" dirty="0">
                <a:solidFill>
                  <a:schemeClr val="bg1"/>
                </a:solidFill>
              </a:rPr>
            </a:br>
            <a:endParaRPr lang="es-ES_tradnl" sz="3000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Desglose de partes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033231"/>
            <a:ext cx="117867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algn="just"/>
            <a:r>
              <a:rPr lang="es-MX" sz="3200" dirty="0">
                <a:solidFill>
                  <a:schemeClr val="bg1"/>
                </a:solidFill>
              </a:rPr>
              <a:t>Recomendaciones</a:t>
            </a:r>
            <a:r>
              <a:rPr lang="es-MX" sz="32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s-MX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C</a:t>
            </a:r>
            <a:r>
              <a:rPr lang="es-ES_tradnl" sz="3200" dirty="0" smtClean="0">
                <a:solidFill>
                  <a:schemeClr val="bg1"/>
                </a:solidFill>
              </a:rPr>
              <a:t>olocar </a:t>
            </a:r>
            <a:r>
              <a:rPr lang="es-ES_tradnl" sz="3200" dirty="0">
                <a:solidFill>
                  <a:schemeClr val="bg1"/>
                </a:solidFill>
              </a:rPr>
              <a:t>copias del acta de secuestro en los espacios donde falten folios</a:t>
            </a:r>
            <a:r>
              <a:rPr lang="es-ES_tradnl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R</a:t>
            </a:r>
            <a:r>
              <a:rPr lang="es-ES_tradnl" sz="3200" dirty="0" smtClean="0">
                <a:solidFill>
                  <a:schemeClr val="bg1"/>
                </a:solidFill>
              </a:rPr>
              <a:t>ealizar </a:t>
            </a:r>
            <a:r>
              <a:rPr lang="es-ES_tradnl" sz="3200" dirty="0">
                <a:solidFill>
                  <a:schemeClr val="bg1"/>
                </a:solidFill>
              </a:rPr>
              <a:t>un duplicado del </a:t>
            </a:r>
            <a:r>
              <a:rPr lang="es-ES_tradnl" sz="3200" dirty="0" smtClean="0">
                <a:solidFill>
                  <a:schemeClr val="bg1"/>
                </a:solidFill>
              </a:rPr>
              <a:t>expediente (por </a:t>
            </a:r>
            <a:r>
              <a:rPr lang="es-ES_tradnl" sz="3200" dirty="0">
                <a:solidFill>
                  <a:schemeClr val="bg1"/>
                </a:solidFill>
              </a:rPr>
              <a:t>posibles  extravíos de los </a:t>
            </a:r>
            <a:r>
              <a:rPr lang="es-ES_tradnl" sz="3200" dirty="0" smtClean="0">
                <a:solidFill>
                  <a:schemeClr val="bg1"/>
                </a:solidFill>
              </a:rPr>
              <a:t>originales).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Dejar referencia </a:t>
            </a:r>
            <a:r>
              <a:rPr lang="es-ES_tradnl" sz="3200" dirty="0">
                <a:solidFill>
                  <a:schemeClr val="bg1"/>
                </a:solidFill>
              </a:rPr>
              <a:t>del faltante de los folios. 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5" y="2512373"/>
            <a:ext cx="9411611" cy="2994124"/>
          </a:xfrm>
        </p:spPr>
        <p:txBody>
          <a:bodyPr>
            <a:noAutofit/>
          </a:bodyPr>
          <a:lstStyle/>
          <a:p>
            <a:pPr algn="l"/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Reconstrucción de partes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9502046" cy="11284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Reconstrucción de partes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864191"/>
            <a:ext cx="11786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algn="just"/>
            <a:r>
              <a:rPr lang="es-MX" sz="3200" dirty="0" smtClean="0">
                <a:solidFill>
                  <a:schemeClr val="bg1"/>
                </a:solidFill>
              </a:rPr>
              <a:t>Proceso </a:t>
            </a:r>
            <a:r>
              <a:rPr lang="es-ES_tradnl" sz="3200" dirty="0" smtClean="0">
                <a:solidFill>
                  <a:schemeClr val="bg1"/>
                </a:solidFill>
              </a:rPr>
              <a:t>en </a:t>
            </a:r>
            <a:r>
              <a:rPr lang="es-ES_tradnl" sz="3200" dirty="0">
                <a:solidFill>
                  <a:schemeClr val="bg1"/>
                </a:solidFill>
              </a:rPr>
              <a:t>el cual un expediente se vuelve a conformar después de haber sido separado por motivo de un secuestro documental; u alguna otra causa</a:t>
            </a:r>
            <a:r>
              <a:rPr lang="es-ES_tradnl" sz="3200" dirty="0" smtClean="0">
                <a:solidFill>
                  <a:schemeClr val="bg1"/>
                </a:solidFill>
              </a:rPr>
              <a:t>.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9502046" cy="11284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Reconstrucción de partes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190952"/>
            <a:ext cx="11786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Después </a:t>
            </a:r>
            <a:r>
              <a:rPr lang="es-ES_tradnl" sz="3200" dirty="0">
                <a:solidFill>
                  <a:schemeClr val="bg1"/>
                </a:solidFill>
              </a:rPr>
              <a:t>de devueltos los documentos, se debe ordenar el </a:t>
            </a:r>
            <a:r>
              <a:rPr lang="es-ES_tradnl" sz="3200" dirty="0" smtClean="0">
                <a:solidFill>
                  <a:schemeClr val="bg1"/>
                </a:solidFill>
              </a:rPr>
              <a:t>expediente.</a:t>
            </a:r>
          </a:p>
          <a:p>
            <a:pPr algn="just"/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Si en dado caso, la figura judicial que secuestró el documento asignó una foliatura propia, se hará caso omiso y se foliará de acuerdo a la cronología con la que se haya desarrollado el trámite.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9502046" cy="11284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Responsables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1499" y="1809148"/>
            <a:ext cx="11786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Encargado de realizar el trámite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Encargado de Archivo de Gestión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Encargado de Archivo Central</a:t>
            </a:r>
            <a:endParaRPr lang="es-CR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n de icono persona vector co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29" y="2426973"/>
            <a:ext cx="3049850" cy="20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5" y="2150632"/>
            <a:ext cx="9411611" cy="2994124"/>
          </a:xfrm>
        </p:spPr>
        <p:txBody>
          <a:bodyPr>
            <a:noAutofit/>
          </a:bodyPr>
          <a:lstStyle/>
          <a:p>
            <a:pPr algn="l"/>
            <a:r>
              <a:rPr lang="es-ES" sz="72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Auditoría</a:t>
            </a:r>
            <a:r>
              <a:rPr lang="es-CR" sz="7200" dirty="0"/>
              <a:t/>
            </a:r>
            <a:br>
              <a:rPr lang="es-CR" sz="7200" dirty="0"/>
            </a:br>
            <a:endParaRPr lang="es-ES_tradnl" sz="72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314575"/>
            <a:ext cx="11786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MX" sz="32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47" y="1853183"/>
            <a:ext cx="4020841" cy="40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9502046" cy="11284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Recomendaciones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1499" y="1809148"/>
            <a:ext cx="11786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>
                <a:solidFill>
                  <a:schemeClr val="bg1"/>
                </a:solidFill>
              </a:rPr>
              <a:t>En los archivos finales o históricos la foliación se realizará utilizando lápiz HB u otros, dependiendo del soporte del documento a foliar, lo anterior en procura de la conservación y preservación de los documentos. 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9502046" cy="11284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Disposiciones Finales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1499" y="1809148"/>
            <a:ext cx="11786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pPr algn="just"/>
            <a:endParaRPr lang="es-MX" sz="3200" dirty="0">
              <a:solidFill>
                <a:srgbClr val="FF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</a:rPr>
              <a:t>Los Archivos Centrales </a:t>
            </a:r>
            <a:r>
              <a:rPr lang="es-CR" sz="3200" dirty="0" smtClean="0">
                <a:solidFill>
                  <a:schemeClr val="bg1"/>
                </a:solidFill>
              </a:rPr>
              <a:t>recibirán</a:t>
            </a:r>
            <a:r>
              <a:rPr lang="es-CR" sz="3200" dirty="0">
                <a:solidFill>
                  <a:schemeClr val="bg1"/>
                </a:solidFill>
              </a:rPr>
              <a:t>, únicamente los expedientes que cumplan con lo establecido por esta directriz, de lo contrario el personal del archivo está en la facultad de devolver los expedientes a quién corresponda para que realice las respectivas correcciones.</a:t>
            </a:r>
          </a:p>
        </p:txBody>
      </p:sp>
    </p:spTree>
    <p:extLst>
      <p:ext uri="{BB962C8B-B14F-4D97-AF65-F5344CB8AC3E}">
        <p14:creationId xmlns:p14="http://schemas.microsoft.com/office/powerpoint/2010/main" val="32654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9502046" cy="1128467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Recomendaciones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1499" y="1809148"/>
            <a:ext cx="11786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3200" dirty="0" smtClean="0">
              <a:solidFill>
                <a:srgbClr val="FF0000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ES" sz="3200" dirty="0">
              <a:solidFill>
                <a:schemeClr val="bg1"/>
              </a:solidFill>
            </a:endParaRPr>
          </a:p>
          <a:p>
            <a:pPr algn="just"/>
            <a:r>
              <a:rPr lang="es-CR" sz="3200" dirty="0">
                <a:solidFill>
                  <a:schemeClr val="bg1"/>
                </a:solidFill>
              </a:rPr>
              <a:t>S</a:t>
            </a:r>
            <a:r>
              <a:rPr lang="es-CR" sz="3200" dirty="0" smtClean="0">
                <a:solidFill>
                  <a:schemeClr val="bg1"/>
                </a:solidFill>
              </a:rPr>
              <a:t>e </a:t>
            </a:r>
            <a:r>
              <a:rPr lang="es-CR" sz="3200" dirty="0">
                <a:solidFill>
                  <a:schemeClr val="bg1"/>
                </a:solidFill>
              </a:rPr>
              <a:t>recomienda que la presente propuesta sea revisada por la Dirección General del Archivo Nacional, con el fin de que sea valorada y tomada como base para la emisión de una directriz nacional</a:t>
            </a:r>
          </a:p>
        </p:txBody>
      </p:sp>
      <p:sp>
        <p:nvSpPr>
          <p:cNvPr id="8" name="7 Elipse"/>
          <p:cNvSpPr/>
          <p:nvPr/>
        </p:nvSpPr>
        <p:spPr>
          <a:xfrm>
            <a:off x="6079440" y="1782958"/>
            <a:ext cx="898895" cy="9043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Picture 4" descr="Resultado de imagen de check vector free downloa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7" t="6396" r="50218" b="75697"/>
          <a:stretch/>
        </p:blipFill>
        <p:spPr bwMode="auto">
          <a:xfrm>
            <a:off x="6016558" y="1834445"/>
            <a:ext cx="1024658" cy="8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9641" y="2599470"/>
            <a:ext cx="9502046" cy="1128467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Muchas Gracias!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8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n de like vecto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5" name="AutoShape 4" descr="Resultado de imagen de like vector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AutoShape 6" descr="Resultado de imagen de like vector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" name="AutoShape 8" descr="Resultado de imagen de like vector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1" name="AutoShape 10" descr="Resultado de imagen de like vector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2" name="AutoShape 12" descr="Resultado de imagen de like vector 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3" name="AutoShape 14" descr="Resultado de imagen de like vector 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4" name="AutoShape 16" descr="Resultado de imagen de like vector 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5" name="AutoShape 18" descr="Resultado de imagen de like vector 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6" name="AutoShape 20" descr="Resultado de imagen de like vector 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46" name="Picture 22" descr="Imagen relacionad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56" y="2952296"/>
            <a:ext cx="2370819" cy="23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Metodología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2689" y="2449428"/>
            <a:ext cx="9535885" cy="267521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Revisión de criterios jurídicos (PGR)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Revisión de pronunciamientos (CGR/DGAN)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Normativa atinente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Normas de otros países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Experiencia</a:t>
            </a:r>
            <a:r>
              <a:rPr lang="es-ES_tradnl" sz="3200" dirty="0">
                <a:solidFill>
                  <a:schemeClr val="bg1"/>
                </a:solidFill>
              </a:rPr>
              <a:t/>
            </a:r>
            <a:br>
              <a:rPr lang="es-ES_tradnl" sz="3200" dirty="0">
                <a:solidFill>
                  <a:schemeClr val="bg1"/>
                </a:solidFill>
              </a:rPr>
            </a:br>
            <a:endParaRPr lang="es-ES_tradnl" sz="3000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Aplicación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42689" y="2449428"/>
            <a:ext cx="9535885" cy="267521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Todos </a:t>
            </a:r>
            <a:r>
              <a:rPr lang="es-ES_tradnl" sz="3200" dirty="0">
                <a:solidFill>
                  <a:schemeClr val="bg1"/>
                </a:solidFill>
              </a:rPr>
              <a:t>los sectores del gremio archivístico nacional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 </a:t>
            </a:r>
            <a:r>
              <a:rPr lang="es-ES_tradnl" sz="3200" dirty="0" smtClean="0">
                <a:solidFill>
                  <a:schemeClr val="bg1"/>
                </a:solidFill>
              </a:rPr>
              <a:t>Archivos de gestión y de gestión centralizados</a:t>
            </a:r>
            <a:endParaRPr lang="es-ES_tradnl" sz="32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Especializados</a:t>
            </a:r>
            <a:endParaRPr lang="es-ES_tradnl" sz="32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>
                <a:solidFill>
                  <a:schemeClr val="bg1"/>
                </a:solidFill>
              </a:rPr>
              <a:t>Centrales y finales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_tradnl" sz="3200" dirty="0" smtClean="0">
                <a:solidFill>
                  <a:schemeClr val="bg1"/>
                </a:solidFill>
              </a:rPr>
              <a:t> del sector </a:t>
            </a:r>
            <a:r>
              <a:rPr lang="es-ES_tradnl" sz="3200" dirty="0">
                <a:solidFill>
                  <a:schemeClr val="bg1"/>
                </a:solidFill>
              </a:rPr>
              <a:t>público, privado y particular.</a:t>
            </a:r>
            <a:br>
              <a:rPr lang="es-ES_tradnl" sz="3200" dirty="0">
                <a:solidFill>
                  <a:schemeClr val="bg1"/>
                </a:solidFill>
              </a:rPr>
            </a:b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Requisitos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7713" y="2028823"/>
            <a:ext cx="117599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R" sz="3200" dirty="0">
                <a:solidFill>
                  <a:schemeClr val="bg1"/>
                </a:solidFill>
              </a:rPr>
              <a:t>Los documentos </a:t>
            </a:r>
            <a:r>
              <a:rPr lang="es-CR" sz="3200" dirty="0" smtClean="0">
                <a:solidFill>
                  <a:schemeClr val="bg1"/>
                </a:solidFill>
              </a:rPr>
              <a:t>deben:</a:t>
            </a:r>
          </a:p>
          <a:p>
            <a:pPr lvl="0" algn="just"/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Pertenecer </a:t>
            </a:r>
            <a:r>
              <a:rPr lang="es-CR" sz="3200" dirty="0">
                <a:solidFill>
                  <a:schemeClr val="bg1"/>
                </a:solidFill>
              </a:rPr>
              <a:t>a un mismo </a:t>
            </a:r>
            <a:r>
              <a:rPr lang="es-CR" sz="3200" dirty="0" smtClean="0">
                <a:solidFill>
                  <a:schemeClr val="bg1"/>
                </a:solidFill>
              </a:rPr>
              <a:t>trámite.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O</a:t>
            </a:r>
            <a:r>
              <a:rPr lang="es-CR" sz="3200" dirty="0" smtClean="0">
                <a:solidFill>
                  <a:schemeClr val="bg1"/>
                </a:solidFill>
              </a:rPr>
              <a:t>bedecer </a:t>
            </a:r>
            <a:r>
              <a:rPr lang="es-CR" sz="3200" dirty="0">
                <a:solidFill>
                  <a:schemeClr val="bg1"/>
                </a:solidFill>
              </a:rPr>
              <a:t>a un </a:t>
            </a:r>
            <a:r>
              <a:rPr lang="es-CR" sz="3200" dirty="0" smtClean="0">
                <a:solidFill>
                  <a:schemeClr val="bg1"/>
                </a:solidFill>
              </a:rPr>
              <a:t>expediente.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s-CR" sz="3200" dirty="0" smtClean="0">
                <a:solidFill>
                  <a:schemeClr val="bg1"/>
                </a:solidFill>
              </a:rPr>
              <a:t>Organizarse </a:t>
            </a:r>
            <a:r>
              <a:rPr lang="es-CR" sz="3200" dirty="0">
                <a:solidFill>
                  <a:schemeClr val="bg1"/>
                </a:solidFill>
              </a:rPr>
              <a:t>en orden </a:t>
            </a:r>
            <a:r>
              <a:rPr lang="es-CR" sz="3200" dirty="0" smtClean="0">
                <a:solidFill>
                  <a:schemeClr val="bg1"/>
                </a:solidFill>
              </a:rPr>
              <a:t>cronológico. 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Requisitos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5096" y="2233831"/>
            <a:ext cx="110193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R" sz="3200" dirty="0">
                <a:solidFill>
                  <a:schemeClr val="bg1"/>
                </a:solidFill>
              </a:rPr>
              <a:t>Los documentos deben: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MX" sz="32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 smtClean="0">
                <a:solidFill>
                  <a:schemeClr val="bg1"/>
                </a:solidFill>
              </a:rPr>
              <a:t>Estar </a:t>
            </a:r>
            <a:r>
              <a:rPr lang="es-MX" sz="3200" dirty="0">
                <a:solidFill>
                  <a:schemeClr val="bg1"/>
                </a:solidFill>
              </a:rPr>
              <a:t>ordenados antes de iniciar con la foliación</a:t>
            </a:r>
            <a:r>
              <a:rPr lang="es-MX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Incorporarse al expediente en el momento de su emisión, de manera que se respete la cronología del trámite.</a:t>
            </a:r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7756" y="1162556"/>
            <a:ext cx="5462609" cy="1098323"/>
          </a:xfrm>
        </p:spPr>
        <p:txBody>
          <a:bodyPr>
            <a:normAutofit fontScale="90000"/>
          </a:bodyPr>
          <a:lstStyle/>
          <a:p>
            <a:pPr algn="l"/>
            <a:r>
              <a:rPr lang="es-ES" sz="46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Requisitos </a:t>
            </a:r>
            <a:r>
              <a:rPr lang="es-CR" sz="4800" dirty="0"/>
              <a:t/>
            </a:r>
            <a:br>
              <a:rPr lang="es-CR" sz="4800" dirty="0"/>
            </a:b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812400" y="6637494"/>
            <a:ext cx="3607358" cy="301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1400" smtClean="0">
                <a:solidFill>
                  <a:schemeClr val="bg1"/>
                </a:solidFill>
              </a:rPr>
              <a:t>Kattia Castillo Romero / </a:t>
            </a:r>
            <a:r>
              <a:rPr lang="es-CR" sz="1400" smtClean="0">
                <a:solidFill>
                  <a:schemeClr val="bg1"/>
                </a:solidFill>
              </a:rPr>
              <a:t>Kenneth Marín Vega</a:t>
            </a:r>
          </a:p>
          <a:p>
            <a:pPr algn="l"/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0774" y="1997839"/>
            <a:ext cx="11786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R" sz="3200" dirty="0">
                <a:solidFill>
                  <a:schemeClr val="bg1"/>
                </a:solidFill>
              </a:rPr>
              <a:t>No se deben incorporan duplicados innecesarios de los documentos al expediente</a:t>
            </a:r>
            <a:r>
              <a:rPr lang="es-CR" sz="32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sz="3200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1"/>
                </a:solidFill>
              </a:rPr>
              <a:t>El funcionario encargado del trámite en desarrollo, podrá ingresar información adicional al expediente justificando la importancia de incorporar dichos documentos, siempre y cuando no altere el orden cronológico consecutivo y de ser necesario lo debe </a:t>
            </a:r>
            <a:r>
              <a:rPr lang="es-MX" sz="3200" dirty="0" err="1">
                <a:solidFill>
                  <a:schemeClr val="bg1"/>
                </a:solidFill>
              </a:rPr>
              <a:t>refoliar</a:t>
            </a:r>
            <a:r>
              <a:rPr lang="es-MX" sz="3200" dirty="0">
                <a:solidFill>
                  <a:schemeClr val="bg1"/>
                </a:solidFill>
              </a:rPr>
              <a:t>.</a:t>
            </a:r>
            <a:endParaRPr lang="es-CR" sz="32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CR" sz="3200" dirty="0">
              <a:solidFill>
                <a:schemeClr val="bg1"/>
              </a:solidFill>
            </a:endParaRPr>
          </a:p>
          <a:p>
            <a:pPr algn="just"/>
            <a:endParaRPr lang="es-C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1384</Words>
  <Application>Microsoft Office PowerPoint</Application>
  <PresentationFormat>Personalizado</PresentationFormat>
  <Paragraphs>273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PROPUESTA DE DIRECTRIZ PARA LA FOLIACION DE EXPEDIENTES EN SOPORTE PAPEL </vt:lpstr>
      <vt:lpstr>Presentación de PowerPoint</vt:lpstr>
      <vt:lpstr>Objetivos </vt:lpstr>
      <vt:lpstr>Marco Contextual </vt:lpstr>
      <vt:lpstr>Metodología </vt:lpstr>
      <vt:lpstr>Aplicación  </vt:lpstr>
      <vt:lpstr>Requisitos  </vt:lpstr>
      <vt:lpstr>Requisitos  </vt:lpstr>
      <vt:lpstr>Requisitos  </vt:lpstr>
      <vt:lpstr>Requisitos  </vt:lpstr>
      <vt:lpstr>Disposiciones Técnicas  </vt:lpstr>
      <vt:lpstr>Foliación  </vt:lpstr>
      <vt:lpstr>De la foliación  </vt:lpstr>
      <vt:lpstr>Presentación de PowerPoint</vt:lpstr>
      <vt:lpstr>De la foliación  </vt:lpstr>
      <vt:lpstr>Presentación de PowerPoint</vt:lpstr>
      <vt:lpstr>Presentación de PowerPoint</vt:lpstr>
      <vt:lpstr>De la foliación  </vt:lpstr>
      <vt:lpstr>Presentación de PowerPoint</vt:lpstr>
      <vt:lpstr>De la foliación  </vt:lpstr>
      <vt:lpstr>De la foliación  </vt:lpstr>
      <vt:lpstr>Presentación de PowerPoint</vt:lpstr>
      <vt:lpstr>De la foliación  </vt:lpstr>
      <vt:lpstr>Rectificación </vt:lpstr>
      <vt:lpstr>De la Rectificación </vt:lpstr>
      <vt:lpstr>De la Rectificación </vt:lpstr>
      <vt:lpstr>Presentación de PowerPoint</vt:lpstr>
      <vt:lpstr>Presentación de PowerPoint</vt:lpstr>
      <vt:lpstr>Anexos  </vt:lpstr>
      <vt:lpstr>De los anexos </vt:lpstr>
      <vt:lpstr>De los anexos </vt:lpstr>
      <vt:lpstr>De los anexos </vt:lpstr>
      <vt:lpstr>De los anexos </vt:lpstr>
      <vt:lpstr>Carátulas de los expedientes </vt:lpstr>
      <vt:lpstr>De las carátulas </vt:lpstr>
      <vt:lpstr>De las carátulas </vt:lpstr>
      <vt:lpstr>Presentación de PowerPoint</vt:lpstr>
      <vt:lpstr>Desglose de partes </vt:lpstr>
      <vt:lpstr>Desglose de partes </vt:lpstr>
      <vt:lpstr>Desglose de partes </vt:lpstr>
      <vt:lpstr>Reconstrucción de partes </vt:lpstr>
      <vt:lpstr>Reconstrucción de partes </vt:lpstr>
      <vt:lpstr>Reconstrucción de partes </vt:lpstr>
      <vt:lpstr>Responsables </vt:lpstr>
      <vt:lpstr>Auditoría </vt:lpstr>
      <vt:lpstr>Recomendaciones </vt:lpstr>
      <vt:lpstr>Disposiciones Finales </vt:lpstr>
      <vt:lpstr>Recomendaciones </vt:lpstr>
      <vt:lpstr>Muchas Gracias!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 el III Seminario</dc:title>
  <dc:creator>Grettel Quirós Quesada</dc:creator>
  <cp:lastModifiedBy>Kenneth Marin Vega</cp:lastModifiedBy>
  <cp:revision>44</cp:revision>
  <dcterms:created xsi:type="dcterms:W3CDTF">2017-08-16T19:22:58Z</dcterms:created>
  <dcterms:modified xsi:type="dcterms:W3CDTF">2017-10-12T22:42:10Z</dcterms:modified>
</cp:coreProperties>
</file>